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21"/>
  </p:notesMasterIdLst>
  <p:sldIdLst>
    <p:sldId id="274" r:id="rId2"/>
    <p:sldId id="275" r:id="rId3"/>
    <p:sldId id="276" r:id="rId4"/>
    <p:sldId id="293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6" r:id="rId13"/>
    <p:sldId id="288" r:id="rId14"/>
    <p:sldId id="287" r:id="rId15"/>
    <p:sldId id="289" r:id="rId16"/>
    <p:sldId id="290" r:id="rId17"/>
    <p:sldId id="291" r:id="rId18"/>
    <p:sldId id="295" r:id="rId19"/>
    <p:sldId id="29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MRA\Downloads\Data%20(2)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'[Chart in Microsoft PowerPoint]Sheet1'!$A$8</c:f>
              <c:strCache>
                <c:ptCount val="1"/>
                <c:pt idx="0">
                  <c:v>Pakistan's Exports to China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'[Chart in Microsoft PowerPoint]Sheet1'!$B$7:$T$7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'[Chart in Microsoft PowerPoint]Sheet1'!$B$8:$T$8</c:f>
              <c:numCache>
                <c:formatCode>_(* #,##0_);_(* \(#,##0\);_(* "-"??_);_(@_)</c:formatCode>
                <c:ptCount val="19"/>
                <c:pt idx="0">
                  <c:v>24</c:v>
                </c:pt>
                <c:pt idx="1">
                  <c:v>23</c:v>
                </c:pt>
                <c:pt idx="2">
                  <c:v>31</c:v>
                </c:pt>
                <c:pt idx="3">
                  <c:v>33</c:v>
                </c:pt>
                <c:pt idx="4">
                  <c:v>45</c:v>
                </c:pt>
                <c:pt idx="5">
                  <c:v>55</c:v>
                </c:pt>
                <c:pt idx="6">
                  <c:v>62</c:v>
                </c:pt>
                <c:pt idx="7">
                  <c:v>86</c:v>
                </c:pt>
                <c:pt idx="8">
                  <c:v>82</c:v>
                </c:pt>
                <c:pt idx="9">
                  <c:v>373</c:v>
                </c:pt>
                <c:pt idx="10">
                  <c:v>240</c:v>
                </c:pt>
                <c:pt idx="11">
                  <c:v>280</c:v>
                </c:pt>
                <c:pt idx="12">
                  <c:v>254</c:v>
                </c:pt>
                <c:pt idx="13">
                  <c:v>305</c:v>
                </c:pt>
                <c:pt idx="14">
                  <c:v>194</c:v>
                </c:pt>
                <c:pt idx="15">
                  <c:v>288</c:v>
                </c:pt>
                <c:pt idx="16">
                  <c:v>445</c:v>
                </c:pt>
                <c:pt idx="17">
                  <c:v>452</c:v>
                </c:pt>
                <c:pt idx="18">
                  <c:v>803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0D-4E7D-A722-53CA4DA00126}"/>
            </c:ext>
          </c:extLst>
        </c:ser>
        <c:ser>
          <c:idx val="1"/>
          <c:order val="1"/>
          <c:tx>
            <c:strRef>
              <c:f>'[Chart in Microsoft PowerPoint]Sheet1'!$A$9</c:f>
              <c:strCache>
                <c:ptCount val="1"/>
                <c:pt idx="0">
                  <c:v>Pakistan's Exports to world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'[Chart in Microsoft PowerPoint]Sheet1'!$B$7:$T$7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'[Chart in Microsoft PowerPoint]Sheet1'!$B$9:$T$9</c:f>
              <c:numCache>
                <c:formatCode>_(* #,##0_);_(* \(#,##0\);_(* "-"??_);_(@_)</c:formatCode>
                <c:ptCount val="19"/>
                <c:pt idx="0">
                  <c:v>1147</c:v>
                </c:pt>
                <c:pt idx="1">
                  <c:v>1090</c:v>
                </c:pt>
                <c:pt idx="2">
                  <c:v>1702</c:v>
                </c:pt>
                <c:pt idx="3">
                  <c:v>1760</c:v>
                </c:pt>
                <c:pt idx="4">
                  <c:v>1919</c:v>
                </c:pt>
                <c:pt idx="5">
                  <c:v>3191</c:v>
                </c:pt>
                <c:pt idx="6">
                  <c:v>2621</c:v>
                </c:pt>
                <c:pt idx="7">
                  <c:v>3276</c:v>
                </c:pt>
                <c:pt idx="8">
                  <c:v>4526</c:v>
                </c:pt>
                <c:pt idx="9">
                  <c:v>3877</c:v>
                </c:pt>
                <c:pt idx="10">
                  <c:v>4134</c:v>
                </c:pt>
                <c:pt idx="11">
                  <c:v>4032</c:v>
                </c:pt>
                <c:pt idx="12">
                  <c:v>3853</c:v>
                </c:pt>
                <c:pt idx="13">
                  <c:v>3383</c:v>
                </c:pt>
                <c:pt idx="14">
                  <c:v>3327</c:v>
                </c:pt>
                <c:pt idx="15">
                  <c:v>4195</c:v>
                </c:pt>
                <c:pt idx="16">
                  <c:v>4300</c:v>
                </c:pt>
                <c:pt idx="17">
                  <c:v>3850</c:v>
                </c:pt>
                <c:pt idx="18">
                  <c:v>4432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0D-4E7D-A722-53CA4DA001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30851200"/>
        <c:axId val="2130845760"/>
      </c:lineChart>
      <c:catAx>
        <c:axId val="2130851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en-US"/>
          </a:p>
        </c:txPr>
        <c:crossAx val="2130845760"/>
        <c:crosses val="autoZero"/>
        <c:auto val="1"/>
        <c:lblAlgn val="ctr"/>
        <c:lblOffset val="100"/>
        <c:noMultiLvlLbl val="0"/>
      </c:catAx>
      <c:valAx>
        <c:axId val="2130845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r>
                  <a:rPr lang="en-US" dirty="0"/>
                  <a:t>Million USD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Gill Sans MT" panose="020B0502020104020203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en-US"/>
          </a:p>
        </c:txPr>
        <c:crossAx val="2130851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Gill Sans MT" panose="020B05020201040202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Gill Sans MT" panose="020B0502020104020203" pitchFamily="34" charset="0"/>
        </a:defRPr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'[Data (2).xlsx]Export - Category'!$X$11</c:f>
              <c:strCache>
                <c:ptCount val="1"/>
                <c:pt idx="0">
                  <c:v>Volume of Agriculture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'[Data (2).xlsx]Export - Category'!$Y$10:$AQ$10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'[Data (2).xlsx]Export - Category'!$Y$11:$AQ$11</c:f>
              <c:numCache>
                <c:formatCode>_(* #,##0_);_(* \(#,##0\);_(* "-"??_);_(@_)</c:formatCode>
                <c:ptCount val="19"/>
                <c:pt idx="0">
                  <c:v>24117</c:v>
                </c:pt>
                <c:pt idx="1">
                  <c:v>23272</c:v>
                </c:pt>
                <c:pt idx="2">
                  <c:v>31444</c:v>
                </c:pt>
                <c:pt idx="3">
                  <c:v>33241</c:v>
                </c:pt>
                <c:pt idx="4">
                  <c:v>45414</c:v>
                </c:pt>
                <c:pt idx="5">
                  <c:v>55153</c:v>
                </c:pt>
                <c:pt idx="6">
                  <c:v>61910</c:v>
                </c:pt>
                <c:pt idx="7">
                  <c:v>86152</c:v>
                </c:pt>
                <c:pt idx="8">
                  <c:v>82199</c:v>
                </c:pt>
                <c:pt idx="9">
                  <c:v>372990</c:v>
                </c:pt>
                <c:pt idx="10">
                  <c:v>240241</c:v>
                </c:pt>
                <c:pt idx="11">
                  <c:v>280265</c:v>
                </c:pt>
                <c:pt idx="12">
                  <c:v>253968</c:v>
                </c:pt>
                <c:pt idx="13">
                  <c:v>305212</c:v>
                </c:pt>
                <c:pt idx="14">
                  <c:v>193387</c:v>
                </c:pt>
                <c:pt idx="15">
                  <c:v>286038</c:v>
                </c:pt>
                <c:pt idx="16">
                  <c:v>448422</c:v>
                </c:pt>
                <c:pt idx="17">
                  <c:v>454035</c:v>
                </c:pt>
                <c:pt idx="18">
                  <c:v>781887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60-4793-AFA9-00005A4FE7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5811760"/>
        <c:axId val="325817744"/>
      </c:barChart>
      <c:lineChart>
        <c:grouping val="standard"/>
        <c:varyColors val="0"/>
        <c:ser>
          <c:idx val="1"/>
          <c:order val="1"/>
          <c:tx>
            <c:strRef>
              <c:f>'[Data (2).xlsx]Export - Category'!$X$12</c:f>
              <c:strCache>
                <c:ptCount val="1"/>
                <c:pt idx="0">
                  <c:v>No. of Tariff Lines Used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'[Data (2).xlsx]Export - Category'!$Y$10:$AQ$10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'[Data (2).xlsx]Export - Category'!$Y$12:$AQ$12</c:f>
              <c:numCache>
                <c:formatCode>General</c:formatCode>
                <c:ptCount val="19"/>
                <c:pt idx="0">
                  <c:v>35</c:v>
                </c:pt>
                <c:pt idx="1">
                  <c:v>35</c:v>
                </c:pt>
                <c:pt idx="2">
                  <c:v>38</c:v>
                </c:pt>
                <c:pt idx="3">
                  <c:v>51</c:v>
                </c:pt>
                <c:pt idx="4">
                  <c:v>63</c:v>
                </c:pt>
                <c:pt idx="5">
                  <c:v>54</c:v>
                </c:pt>
                <c:pt idx="6">
                  <c:v>46</c:v>
                </c:pt>
                <c:pt idx="7">
                  <c:v>61</c:v>
                </c:pt>
                <c:pt idx="8">
                  <c:v>63</c:v>
                </c:pt>
                <c:pt idx="9">
                  <c:v>78</c:v>
                </c:pt>
                <c:pt idx="10">
                  <c:v>76</c:v>
                </c:pt>
                <c:pt idx="11">
                  <c:v>77</c:v>
                </c:pt>
                <c:pt idx="12">
                  <c:v>61</c:v>
                </c:pt>
                <c:pt idx="13">
                  <c:v>59</c:v>
                </c:pt>
                <c:pt idx="14">
                  <c:v>59</c:v>
                </c:pt>
                <c:pt idx="15">
                  <c:v>79</c:v>
                </c:pt>
                <c:pt idx="16">
                  <c:v>89</c:v>
                </c:pt>
                <c:pt idx="17">
                  <c:v>95</c:v>
                </c:pt>
                <c:pt idx="18">
                  <c:v>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60-4793-AFA9-00005A4FE7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5825904"/>
        <c:axId val="325812848"/>
      </c:lineChart>
      <c:catAx>
        <c:axId val="32581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en-US"/>
          </a:p>
        </c:txPr>
        <c:crossAx val="325817744"/>
        <c:crosses val="autoZero"/>
        <c:auto val="1"/>
        <c:lblAlgn val="ctr"/>
        <c:lblOffset val="100"/>
        <c:noMultiLvlLbl val="0"/>
      </c:catAx>
      <c:valAx>
        <c:axId val="325817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r>
                  <a:rPr lang="en-US"/>
                  <a:t>Thousand USD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Gill Sans MT" panose="020B0502020104020203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en-US"/>
          </a:p>
        </c:txPr>
        <c:crossAx val="325811760"/>
        <c:crosses val="autoZero"/>
        <c:crossBetween val="between"/>
      </c:valAx>
      <c:valAx>
        <c:axId val="32581284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r>
                  <a:rPr lang="en-US"/>
                  <a:t>No. of Tariff Lines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Gill Sans MT" panose="020B0502020104020203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en-US"/>
          </a:p>
        </c:txPr>
        <c:crossAx val="325825904"/>
        <c:crosses val="max"/>
        <c:crossBetween val="between"/>
      </c:valAx>
      <c:catAx>
        <c:axId val="3258259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258128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Gill Sans MT" panose="020B05020201040202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Gill Sans MT" panose="020B0502020104020203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0.43093</cdr:x>
      <cdr:y>0.45833</cdr:y>
    </cdr:from>
    <cdr:to>
      <cdr:x>0.54124</cdr:x>
      <cdr:y>0.65556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185160" y="1257300"/>
          <a:ext cx="815340" cy="541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0.32624</cdr:x>
      <cdr:y>0.02983</cdr:y>
    </cdr:from>
    <cdr:to>
      <cdr:x>0.32924</cdr:x>
      <cdr:y>0.70871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21CFDE72-8F5F-A091-215C-A80230FB305E}"/>
            </a:ext>
          </a:extLst>
        </cdr:cNvPr>
        <cdr:cNvCxnSpPr/>
      </cdr:nvCxnSpPr>
      <cdr:spPr>
        <a:xfrm xmlns:a="http://schemas.openxmlformats.org/drawingml/2006/main" flipH="1" flipV="1">
          <a:off x="3078051" y="125539"/>
          <a:ext cx="28279" cy="285682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0.91668</cdr:x>
      <cdr:y>0.00727</cdr:y>
    </cdr:from>
    <cdr:to>
      <cdr:x>0.91779</cdr:x>
      <cdr:y>0.69746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6549D3CE-ACE4-23BA-CE7C-DCF956436957}"/>
            </a:ext>
          </a:extLst>
        </cdr:cNvPr>
        <cdr:cNvCxnSpPr/>
      </cdr:nvCxnSpPr>
      <cdr:spPr>
        <a:xfrm xmlns:a="http://schemas.openxmlformats.org/drawingml/2006/main" flipH="1" flipV="1">
          <a:off x="8648690" y="30573"/>
          <a:ext cx="10472" cy="290441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0.18701</cdr:x>
      <cdr:y>0.27692</cdr:y>
    </cdr:from>
    <cdr:to>
      <cdr:x>0.3276</cdr:x>
      <cdr:y>0.3474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764405" y="1165300"/>
          <a:ext cx="1326451" cy="296629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Gill Sans MT" panose="020B0502020104020203" pitchFamily="34" charset="0"/>
            </a:rPr>
            <a:t>CPFTA Phase-I</a:t>
          </a:r>
        </a:p>
      </cdr:txBody>
    </cdr:sp>
  </cdr:relSizeAnchor>
  <cdr:relSizeAnchor xmlns:cdr="http://schemas.openxmlformats.org/drawingml/2006/chartDrawing">
    <cdr:from>
      <cdr:x>0.76851</cdr:x>
      <cdr:y>0.45465</cdr:y>
    </cdr:from>
    <cdr:to>
      <cdr:x>0.91718</cdr:x>
      <cdr:y>0.52964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250805" y="1913240"/>
          <a:ext cx="1402649" cy="315569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Gill Sans MT" panose="020B0502020104020203" pitchFamily="34" charset="0"/>
            </a:rPr>
            <a:t>CPFTA Phase-II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0.30172</cdr:x>
      <cdr:y>0.00901</cdr:y>
    </cdr:from>
    <cdr:to>
      <cdr:x>0.30172</cdr:x>
      <cdr:y>0.81682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DAF18AF9-8B4E-9012-3988-1274C956E30E}"/>
            </a:ext>
          </a:extLst>
        </cdr:cNvPr>
        <cdr:cNvCxnSpPr/>
      </cdr:nvCxnSpPr>
      <cdr:spPr>
        <a:xfrm xmlns:a="http://schemas.openxmlformats.org/drawingml/2006/main" flipH="1" flipV="1">
          <a:off x="3155325" y="38638"/>
          <a:ext cx="1" cy="346441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0.86453</cdr:x>
      <cdr:y>0.003</cdr:y>
    </cdr:from>
    <cdr:to>
      <cdr:x>0.86453</cdr:x>
      <cdr:y>0.81682</cdr:y>
    </cdr:to>
    <cdr:cxnSp macro="">
      <cdr:nvCxnSpPr>
        <cdr:cNvPr id="7" name="Straight Connector 6">
          <a:extLst xmlns:a="http://schemas.openxmlformats.org/drawingml/2006/main">
            <a:ext uri="{FF2B5EF4-FFF2-40B4-BE49-F238E27FC236}">
              <a16:creationId xmlns:a16="http://schemas.microsoft.com/office/drawing/2014/main" id="{CE32A12A-6B0A-D736-CC40-6B9A4061D2BD}"/>
            </a:ext>
          </a:extLst>
        </cdr:cNvPr>
        <cdr:cNvCxnSpPr/>
      </cdr:nvCxnSpPr>
      <cdr:spPr>
        <a:xfrm xmlns:a="http://schemas.openxmlformats.org/drawingml/2006/main" flipH="1" flipV="1">
          <a:off x="9040970" y="12880"/>
          <a:ext cx="1" cy="349017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24227-E24A-4CD6-8142-D81DA873CE32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DC959-E5CA-498A-B009-E73A0FBF6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70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7A47-868A-4D7A-A130-F1F99BFA4E38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0163-55EE-4C6E-BF74-69AC9E023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93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7A47-868A-4D7A-A130-F1F99BFA4E38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0163-55EE-4C6E-BF74-69AC9E023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77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7A47-868A-4D7A-A130-F1F99BFA4E38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0163-55EE-4C6E-BF74-69AC9E023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85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7A47-868A-4D7A-A130-F1F99BFA4E38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0163-55EE-4C6E-BF74-69AC9E023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98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7A47-868A-4D7A-A130-F1F99BFA4E38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0163-55EE-4C6E-BF74-69AC9E023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47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7A47-868A-4D7A-A130-F1F99BFA4E38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0163-55EE-4C6E-BF74-69AC9E023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8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7A47-868A-4D7A-A130-F1F99BFA4E38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0163-55EE-4C6E-BF74-69AC9E023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41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7A47-868A-4D7A-A130-F1F99BFA4E38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0163-55EE-4C6E-BF74-69AC9E023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55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7A47-868A-4D7A-A130-F1F99BFA4E38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0163-55EE-4C6E-BF74-69AC9E023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7A47-868A-4D7A-A130-F1F99BFA4E38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0163-55EE-4C6E-BF74-69AC9E023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6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7A47-868A-4D7A-A130-F1F99BFA4E38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0163-55EE-4C6E-BF74-69AC9E023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5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87A47-868A-4D7A-A130-F1F99BFA4E38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00163-55EE-4C6E-BF74-69AC9E023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0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3200" y="1635617"/>
            <a:ext cx="5035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29554" y="1799985"/>
            <a:ext cx="89508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Gill Sans MT" panose="020B0502020104020203" pitchFamily="34" charset="0"/>
              </a:rPr>
              <a:t>“Impact of Free Trade Agreement in Enhancing Agriculture Exports – A Context of CPFTA”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9554" y="3915177"/>
            <a:ext cx="91697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Gill Sans MT" panose="020B0502020104020203" pitchFamily="34" charset="0"/>
              </a:rPr>
              <a:t>The Federation of Pakistan Chambers of Commerce &amp; Industry</a:t>
            </a:r>
          </a:p>
          <a:p>
            <a:pPr algn="ctr"/>
            <a:r>
              <a:rPr lang="en-US" sz="2400" dirty="0">
                <a:latin typeface="Gill Sans MT" panose="020B0502020104020203" pitchFamily="34" charset="0"/>
              </a:rPr>
              <a:t>Policy Advisory Board</a:t>
            </a:r>
          </a:p>
          <a:p>
            <a:pPr algn="ctr"/>
            <a:endParaRPr lang="en-US" sz="2400" dirty="0">
              <a:latin typeface="Gill Sans MT" panose="020B0502020104020203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CC9AC8D-1FB9-4E31-9BB6-13F15ABBE5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1337"/>
            <a:ext cx="1489410" cy="1191527"/>
          </a:xfrm>
          <a:prstGeom prst="rect">
            <a:avLst/>
          </a:prstGeom>
        </p:spPr>
      </p:pic>
      <p:pic>
        <p:nvPicPr>
          <p:cNvPr id="2050" name="Picture 2" descr="Trade Development Authority of Pakistan (TDAP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8779" y="22013"/>
            <a:ext cx="1151452" cy="1158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0392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CC9AC8D-1FB9-4E31-9BB6-13F15ABBE5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85" y="0"/>
            <a:ext cx="1270715" cy="10174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44451" y="1589216"/>
            <a:ext cx="10303097" cy="4320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latin typeface="Gill Sans MT" panose="020B0502020104020203" pitchFamily="34" charset="0"/>
              </a:rPr>
              <a:t>Key Findings</a:t>
            </a:r>
            <a:endParaRPr lang="en-US" sz="2400" b="1" dirty="0">
              <a:latin typeface="Gill Sans MT" panose="020B0502020104020203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Based on the current data estimation of gravity model 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Pakistan’s Agriculture export potential to China is almost USD 600 million (2020).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The possibility of potential with trading partner is greater if it has;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Both common border and Free Trade Agreement (China), or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Only has Free Trade Agreement (Malaysia).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Relatively less potential with country not having both (Indonesia).</a:t>
            </a:r>
          </a:p>
        </p:txBody>
      </p:sp>
      <p:pic>
        <p:nvPicPr>
          <p:cNvPr id="5" name="Picture 2" descr="Trade Development Authority of Pakistan (TDAP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9" y="59054"/>
            <a:ext cx="914400" cy="91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407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CC9AC8D-1FB9-4E31-9BB6-13F15ABBE5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85" y="0"/>
            <a:ext cx="1270715" cy="10174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13645" y="1468192"/>
            <a:ext cx="10122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Gill Sans MT" panose="020B0502020104020203" pitchFamily="34" charset="0"/>
              </a:rPr>
              <a:t>Utilization of CPFTA – Tariffs Lines &amp; Volume of  Agriculture Exports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77211" y="6207617"/>
            <a:ext cx="1839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FF0000"/>
                </a:solidFill>
                <a:latin typeface="Gill Sans MT" panose="020B0502020104020203" pitchFamily="34" charset="0"/>
              </a:rPr>
              <a:t>Source: ITC, </a:t>
            </a:r>
            <a:r>
              <a:rPr lang="en-US" dirty="0" err="1">
                <a:solidFill>
                  <a:srgbClr val="FF0000"/>
                </a:solidFill>
                <a:latin typeface="Gill Sans MT" panose="020B0502020104020203" pitchFamily="34" charset="0"/>
              </a:rPr>
              <a:t>MoC</a:t>
            </a:r>
            <a:endParaRPr lang="en-US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0601406"/>
              </p:ext>
            </p:extLst>
          </p:nvPr>
        </p:nvGraphicFramePr>
        <p:xfrm>
          <a:off x="850005" y="2021982"/>
          <a:ext cx="10457645" cy="4288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2676695" y="2726893"/>
            <a:ext cx="1326451" cy="296629"/>
          </a:xfrm>
          <a:prstGeom prst="rect">
            <a:avLst/>
          </a:prstGeom>
          <a:solidFill>
            <a:schemeClr val="bg2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Gill Sans MT" panose="020B0502020104020203" pitchFamily="34" charset="0"/>
              </a:rPr>
              <a:t>CPFTA Phase-I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8485606" y="2875207"/>
            <a:ext cx="1402649" cy="315569"/>
          </a:xfrm>
          <a:prstGeom prst="rect">
            <a:avLst/>
          </a:prstGeom>
          <a:solidFill>
            <a:schemeClr val="bg2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Gill Sans MT" panose="020B0502020104020203" pitchFamily="34" charset="0"/>
              </a:rPr>
              <a:t>CPFTA Phase-II</a:t>
            </a:r>
          </a:p>
        </p:txBody>
      </p:sp>
      <p:pic>
        <p:nvPicPr>
          <p:cNvPr id="10" name="Picture 2" descr="Trade Development Authority of Pakistan (TDAP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9" y="59054"/>
            <a:ext cx="914400" cy="91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022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CC9AC8D-1FB9-4E31-9BB6-13F15ABBE5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85" y="0"/>
            <a:ext cx="1270715" cy="101743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144819" y="848864"/>
            <a:ext cx="53737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atin typeface="Gill Sans MT" panose="020B0502020104020203" pitchFamily="34" charset="0"/>
              </a:rPr>
              <a:t>Assessment of CPFTA Phase-II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703549"/>
              </p:ext>
            </p:extLst>
          </p:nvPr>
        </p:nvGraphicFramePr>
        <p:xfrm>
          <a:off x="455053" y="1211425"/>
          <a:ext cx="11281894" cy="5205091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071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1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4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8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36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033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17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126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1485">
                <a:tc gridSpan="9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1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effectLst/>
                          <a:latin typeface="Gill Sans MT" panose="020B0502020104020203" pitchFamily="34" charset="0"/>
                        </a:rPr>
                        <a:t>Category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effectLst/>
                          <a:latin typeface="Gill Sans MT" panose="020B0502020104020203" pitchFamily="34" charset="0"/>
                        </a:rPr>
                        <a:t>No. of Tariff Lines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effectLst/>
                          <a:latin typeface="Gill Sans MT" panose="020B0502020104020203" pitchFamily="34" charset="0"/>
                        </a:rPr>
                        <a:t>Category Share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  <a:latin typeface="Gill Sans MT" panose="020B0502020104020203" pitchFamily="34" charset="0"/>
                        </a:rPr>
                        <a:t>Pakistan's Agriculture Export to the World (US$ </a:t>
                      </a:r>
                      <a:r>
                        <a:rPr lang="en-US" sz="1500" b="1" u="none" strike="noStrike" dirty="0" err="1">
                          <a:effectLst/>
                          <a:latin typeface="Gill Sans MT" panose="020B0502020104020203" pitchFamily="34" charset="0"/>
                        </a:rPr>
                        <a:t>mn</a:t>
                      </a:r>
                      <a:r>
                        <a:rPr lang="en-US" sz="1500" b="1" u="none" strike="noStrike" dirty="0">
                          <a:effectLst/>
                          <a:latin typeface="Gill Sans MT" panose="020B0502020104020203" pitchFamily="34" charset="0"/>
                        </a:rPr>
                        <a:t>)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  <a:latin typeface="Gill Sans MT" panose="020B0502020104020203" pitchFamily="34" charset="0"/>
                        </a:rPr>
                        <a:t>China's Agriculture Import from the World (US$ </a:t>
                      </a:r>
                      <a:r>
                        <a:rPr lang="en-US" sz="1500" b="1" u="none" strike="noStrike" dirty="0" err="1">
                          <a:effectLst/>
                          <a:latin typeface="Gill Sans MT" panose="020B0502020104020203" pitchFamily="34" charset="0"/>
                        </a:rPr>
                        <a:t>mn</a:t>
                      </a:r>
                      <a:r>
                        <a:rPr lang="en-US" sz="1500" b="1" u="none" strike="noStrike" dirty="0">
                          <a:effectLst/>
                          <a:latin typeface="Gill Sans MT" panose="020B0502020104020203" pitchFamily="34" charset="0"/>
                        </a:rPr>
                        <a:t>)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effectLst/>
                          <a:latin typeface="Gill Sans MT" panose="020B0502020104020203" pitchFamily="34" charset="0"/>
                        </a:rPr>
                        <a:t>Pakistan's Agriculture Export to China (% Share)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8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Gill Sans MT" panose="020B0502020104020203" pitchFamily="34" charset="0"/>
                        </a:rPr>
                        <a:t>2019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Gill Sans MT" panose="020B0502020104020203" pitchFamily="34" charset="0"/>
                        </a:rPr>
                        <a:t>2021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Gill Sans MT" panose="020B0502020104020203" pitchFamily="34" charset="0"/>
                        </a:rPr>
                        <a:t>2019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Gill Sans MT" panose="020B0502020104020203" pitchFamily="34" charset="0"/>
                        </a:rPr>
                        <a:t>2021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Gill Sans MT" panose="020B0502020104020203" pitchFamily="34" charset="0"/>
                        </a:rPr>
                        <a:t>2019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Gill Sans MT" panose="020B0502020104020203" pitchFamily="34" charset="0"/>
                        </a:rPr>
                        <a:t>2021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1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Gill Sans MT" panose="020B0502020104020203" pitchFamily="34" charset="0"/>
                        </a:rPr>
                        <a:t>A-0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188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22.84%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821.8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1,034.50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65,133.90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88,130.50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21.83%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38.07%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2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Gill Sans MT" panose="020B0502020104020203" pitchFamily="34" charset="0"/>
                        </a:rPr>
                        <a:t>A-10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Gill Sans MT" panose="020B0502020104020203" pitchFamily="34" charset="0"/>
                        </a:rPr>
                        <a:t>316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38.40%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466.2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415.6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11,760.30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13,938.10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11.24%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1.74%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1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Gill Sans MT" panose="020B0502020104020203" pitchFamily="34" charset="0"/>
                        </a:rPr>
                        <a:t>A-5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Gill Sans MT" panose="020B0502020104020203" pitchFamily="34" charset="0"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1.82%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0.9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0.3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633.8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1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Gill Sans MT" panose="020B0502020104020203" pitchFamily="34" charset="0"/>
                        </a:rPr>
                        <a:t>C1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Gill Sans MT" panose="020B0502020104020203" pitchFamily="34" charset="0"/>
                        </a:rPr>
                        <a:t>152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18.47%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107.3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112.5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15,639.50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23,276.90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2.10%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1.84%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41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Gill Sans MT" panose="020B0502020104020203" pitchFamily="34" charset="0"/>
                        </a:rPr>
                        <a:t>C2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Gill Sans MT" panose="020B0502020104020203" pitchFamily="34" charset="0"/>
                        </a:rPr>
                        <a:t>137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16.65%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2,751.20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2,564.10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5,988.90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15,682.70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62.93%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49.24%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1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Gill Sans MT" panose="020B0502020104020203" pitchFamily="34" charset="0"/>
                        </a:rPr>
                        <a:t>MOP1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Gill Sans MT" panose="020B0502020104020203" pitchFamily="34" charset="0"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1.22%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0.2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0.2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0.3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1.44%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1.48%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1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Gill Sans MT" panose="020B0502020104020203" pitchFamily="34" charset="0"/>
                        </a:rPr>
                        <a:t>MOP2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Gill Sans MT" panose="020B0502020104020203" pitchFamily="34" charset="0"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0.61%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0.7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0.3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181.9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182.9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41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Gill Sans MT" panose="020B0502020104020203" pitchFamily="34" charset="0"/>
                        </a:rPr>
                        <a:t>N/A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Gill Sans MT" panose="020B0502020104020203" pitchFamily="34" charset="0"/>
                        </a:rPr>
                        <a:t>-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Gill Sans MT" panose="020B0502020104020203" pitchFamily="34" charset="0"/>
                        </a:rPr>
                        <a:t>-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 -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304.2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4,166.80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4,215.60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0.46%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7.63%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41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Gill Sans MT" panose="020B0502020104020203" pitchFamily="34" charset="0"/>
                        </a:rPr>
                        <a:t>Grand 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Gill Sans MT" panose="020B0502020104020203" pitchFamily="34" charset="0"/>
                        </a:rPr>
                        <a:t>823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Gill Sans MT" panose="020B0502020104020203" pitchFamily="34" charset="0"/>
                        </a:rPr>
                        <a:t>100%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4,148.20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4,431.70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103,505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146,235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Gill Sans MT" panose="020B0502020104020203" pitchFamily="34" charset="0"/>
                        </a:rPr>
                        <a:t>100%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Gill Sans MT" panose="020B0502020104020203" pitchFamily="34" charset="0"/>
                        </a:rPr>
                        <a:t>100%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352467" y="6290874"/>
            <a:ext cx="1839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FF0000"/>
                </a:solidFill>
                <a:latin typeface="Gill Sans MT" panose="020B0502020104020203" pitchFamily="34" charset="0"/>
              </a:rPr>
              <a:t>Source: PBS, ITC</a:t>
            </a:r>
          </a:p>
        </p:txBody>
      </p:sp>
      <p:pic>
        <p:nvPicPr>
          <p:cNvPr id="7" name="Picture 2" descr="Trade Development Authority of Pakistan (TDAP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9" y="59054"/>
            <a:ext cx="914400" cy="91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353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CC9AC8D-1FB9-4E31-9BB6-13F15ABBE5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85" y="0"/>
            <a:ext cx="1270715" cy="10174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53792" y="1675558"/>
            <a:ext cx="597579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Gill Sans MT" panose="020B0502020104020203" pitchFamily="34" charset="0"/>
              </a:rPr>
              <a:t>Key Implication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On average Pakistan’s Agriculture Export has increased under CPFTA Phase I,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The tariff lines usage has been fluctuating under the period of CPFTA Phase-I.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Almost 71% of non-zero line with duty of 0-10 will get 0 in 10 years under CPFTA Phase-II.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Almost 77% of non-zero line with duty of 10-20 will not get any further reduction under CPFTA Phase-II.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4441503"/>
              </p:ext>
            </p:extLst>
          </p:nvPr>
        </p:nvGraphicFramePr>
        <p:xfrm>
          <a:off x="6830096" y="1475457"/>
          <a:ext cx="5061396" cy="4459002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058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6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12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5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168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Gill Sans MT" panose="020B0502020104020203" pitchFamily="34" charset="0"/>
                        </a:rPr>
                        <a:t>CPFTA Phase-I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u="none" strike="noStrike" dirty="0">
                        <a:effectLst/>
                        <a:latin typeface="Gill Sans MT" panose="020B0502020104020203" pitchFamily="34" charset="0"/>
                      </a:endParaRPr>
                    </a:p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Gill Sans MT" panose="020B0502020104020203" pitchFamily="34" charset="0"/>
                        </a:rPr>
                        <a:t>CPFTA Phase-II</a:t>
                      </a:r>
                    </a:p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Gill Sans MT" panose="020B0502020104020203" pitchFamily="34" charset="0"/>
                        </a:rPr>
                        <a:t>MFN rates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Gill Sans MT" panose="020B0502020104020203" pitchFamily="34" charset="0"/>
                        </a:rPr>
                        <a:t>Preferential FTA Duty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Gill Sans MT" panose="020B0502020104020203" pitchFamily="34" charset="0"/>
                        </a:rPr>
                        <a:t>No. Tariff Lines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Gill Sans MT" panose="020B0502020104020203" pitchFamily="34" charset="0"/>
                        </a:rPr>
                        <a:t>Status in CPFTA Phase-II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Gill Sans MT" panose="020B0502020104020203" pitchFamily="34" charset="0"/>
                        </a:rPr>
                        <a:t>MFN&gt;0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0.00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Gill Sans MT" panose="020B0502020104020203" pitchFamily="34" charset="0"/>
                        </a:rPr>
                        <a:t>145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Gill Sans MT" panose="020B0502020104020203" pitchFamily="34" charset="0"/>
                        </a:rPr>
                        <a:t>Remain Zero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Gill Sans MT" panose="020B0502020104020203" pitchFamily="34" charset="0"/>
                        </a:rPr>
                        <a:t>MFN&gt;FTA duty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Gill Sans MT" panose="020B0502020104020203" pitchFamily="34" charset="0"/>
                        </a:rPr>
                        <a:t>0-10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436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Gill Sans MT" panose="020B0502020104020203" pitchFamily="34" charset="0"/>
                        </a:rPr>
                        <a:t>A-0=20,A-5=17, A-10=310, C1=86, MOP1=3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9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Gill Sans MT" panose="020B0502020104020203" pitchFamily="34" charset="0"/>
                        </a:rPr>
                        <a:t>MFN&gt;FTA duty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10-20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97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Gill Sans MT" panose="020B0502020104020203" pitchFamily="34" charset="0"/>
                        </a:rPr>
                        <a:t>A-0=9, A-10=6,C1=75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Picture 2" descr="Trade Development Authority of Pakistan (TDAP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9" y="59054"/>
            <a:ext cx="914400" cy="91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066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58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CC9AC8D-1FB9-4E31-9BB6-13F15ABBE5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85" y="0"/>
            <a:ext cx="1270715" cy="10174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23494" y="1545465"/>
            <a:ext cx="969779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ill Sans MT" panose="020B0502020104020203" pitchFamily="34" charset="0"/>
              </a:rPr>
              <a:t>Conclusion</a:t>
            </a:r>
          </a:p>
          <a:p>
            <a:endParaRPr lang="en-US" sz="2400" dirty="0">
              <a:latin typeface="Gill Sans MT" panose="020B0502020104020203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>
                <a:latin typeface="Gill Sans MT" panose="020B0502020104020203" pitchFamily="34" charset="0"/>
              </a:rPr>
              <a:t>The Empirical results of gravity model indicates;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FTA among trade partners in the region of Asia has positive impact on Agriculture Exports.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Exchange Rate Volatility has negative impact on Agriculture Exports.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Pakistan has relatively large agriculture export potential with countries having common border and agriculture-based FTA i.e., China.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Gill Sans MT" panose="020B0502020104020203" pitchFamily="34" charset="0"/>
              </a:rPr>
              <a:t>Under CPFTA Phase I;</a:t>
            </a:r>
            <a:endParaRPr lang="en-US" sz="2400" dirty="0">
              <a:latin typeface="Gill Sans MT" panose="020B0502020104020203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Overall Agriculture Exports to China has increased under diversified Tariff Lines.</a:t>
            </a:r>
          </a:p>
        </p:txBody>
      </p:sp>
      <p:pic>
        <p:nvPicPr>
          <p:cNvPr id="5" name="Picture 2" descr="Trade Development Authority of Pakistan (TDAP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9" y="59054"/>
            <a:ext cx="914400" cy="91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918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CC9AC8D-1FB9-4E31-9BB6-13F15ABBE5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85" y="0"/>
            <a:ext cx="1270715" cy="10174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34225" y="1918953"/>
            <a:ext cx="95432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>
                <a:latin typeface="Gill Sans MT" panose="020B0502020104020203" pitchFamily="34" charset="0"/>
              </a:rPr>
              <a:t>Under CPFTA Phase II;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71% of tariff lines with 0-10% duty in CPFTA-I, will be 0 in ten years under CPFTA-II.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77% of non-zero line with duty of 10-20 have not gotten any further reduction under CPFTA Phase-II.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Drastic increase in agriculture exports in 2021 (Post Pandemic Year).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A-0 category’s share has shown an increase in share of almost 50% (from 21% to 38%)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Rigorous Non-Tariff Barriers are limiting the extend of Pakistan's Potential export to China.</a:t>
            </a:r>
          </a:p>
        </p:txBody>
      </p:sp>
      <p:pic>
        <p:nvPicPr>
          <p:cNvPr id="5" name="Picture 2" descr="Trade Development Authority of Pakistan (TDAP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9" y="59054"/>
            <a:ext cx="914400" cy="91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029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CC9AC8D-1FB9-4E31-9BB6-13F15ABBE5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85" y="0"/>
            <a:ext cx="1270715" cy="10174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00259" y="1575530"/>
            <a:ext cx="1023870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ill Sans MT" panose="020B0502020104020203" pitchFamily="34" charset="0"/>
              </a:rPr>
              <a:t>Recommendations</a:t>
            </a:r>
          </a:p>
          <a:p>
            <a:endParaRPr lang="en-US" dirty="0">
              <a:latin typeface="Gill Sans MT" panose="020B0502020104020203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300" b="1" dirty="0">
                <a:latin typeface="Gill Sans MT" panose="020B0502020104020203" pitchFamily="34" charset="0"/>
              </a:rPr>
              <a:t>Agriculture based Free Trade Agreement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300" dirty="0">
                <a:latin typeface="Gill Sans MT" panose="020B0502020104020203" pitchFamily="34" charset="0"/>
              </a:rPr>
              <a:t>Utilize the existing FTA more efficiently (especially CPFTA)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300" b="1" dirty="0">
                <a:latin typeface="Gill Sans MT" panose="020B0502020104020203" pitchFamily="34" charset="0"/>
              </a:rPr>
              <a:t>Negotiation and Management of Non-Tariff Measures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300" dirty="0">
                <a:latin typeface="Gill Sans MT" panose="020B0502020104020203" pitchFamily="34" charset="0"/>
              </a:rPr>
              <a:t>Pandemic creates a serious threat for Pakistan-China trade due to increased NTMs/NTBs.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300" dirty="0">
                <a:latin typeface="Gill Sans MT" panose="020B0502020104020203" pitchFamily="34" charset="0"/>
              </a:rPr>
              <a:t>A negotiation of management of these measures can boost the export immensely.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300" b="1" dirty="0">
                <a:latin typeface="Gill Sans MT" panose="020B0502020104020203" pitchFamily="34" charset="0"/>
              </a:rPr>
              <a:t>Management of Exchange Rate Volatility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300" dirty="0">
                <a:latin typeface="Gill Sans MT" panose="020B0502020104020203" pitchFamily="34" charset="0"/>
              </a:rPr>
              <a:t>Exchange rate volatility management with managed float system.</a:t>
            </a:r>
          </a:p>
        </p:txBody>
      </p:sp>
      <p:pic>
        <p:nvPicPr>
          <p:cNvPr id="5" name="Picture 2" descr="Trade Development Authority of Pakistan (TDAP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9" y="59054"/>
            <a:ext cx="914400" cy="91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282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CC9AC8D-1FB9-4E31-9BB6-13F15ABBE5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85" y="0"/>
            <a:ext cx="1270715" cy="10174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75855" y="1317319"/>
            <a:ext cx="10529453" cy="4093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300" b="1" dirty="0">
                <a:latin typeface="Gill Sans MT" panose="020B0502020104020203" pitchFamily="34" charset="0"/>
              </a:rPr>
              <a:t>Provision of Cold Chains (Fruits and Vegetables)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300" dirty="0">
                <a:latin typeface="Gill Sans MT" panose="020B0502020104020203" pitchFamily="34" charset="0"/>
              </a:rPr>
              <a:t>China is a potential market for Pakistan for agriculture products due to their perishability.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300" dirty="0">
                <a:latin typeface="Gill Sans MT" panose="020B0502020104020203" pitchFamily="34" charset="0"/>
              </a:rPr>
              <a:t>Building of Cold Storage Chains to all external exit (Border and Ports).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300" b="1" dirty="0">
                <a:latin typeface="Gill Sans MT" panose="020B0502020104020203" pitchFamily="34" charset="0"/>
              </a:rPr>
              <a:t>An Organized Commodity Market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300" dirty="0">
                <a:latin typeface="Gill Sans MT" panose="020B0502020104020203" pitchFamily="34" charset="0"/>
              </a:rPr>
              <a:t>A well-organized commodity market on national level for agriculture products can boost Pakistan’s Agriculture exports.</a:t>
            </a:r>
          </a:p>
          <a:p>
            <a:pPr marL="228600" lvl="0" indent="-2286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prstClr val="black"/>
                </a:solidFill>
                <a:latin typeface="Gill Sans MT" panose="020B0502020104020203" pitchFamily="34" charset="0"/>
              </a:rPr>
              <a:t>Better Ways for Generating Trade Leads</a:t>
            </a:r>
          </a:p>
          <a:p>
            <a:pPr marL="685800" lvl="1" indent="-228600" algn="just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prstClr val="black"/>
                </a:solidFill>
                <a:latin typeface="Gill Sans MT" panose="020B0502020104020203" pitchFamily="34" charset="0"/>
              </a:rPr>
              <a:t>Commercial Consulates on both sides should conduct market research.</a:t>
            </a:r>
          </a:p>
          <a:p>
            <a:pPr marL="685800" lvl="2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prstClr val="black"/>
                </a:solidFill>
                <a:latin typeface="Gill Sans MT" panose="020B0502020104020203" pitchFamily="34" charset="0"/>
              </a:rPr>
              <a:t>Increase number of trade fairs, virtual expos, and other marketing strategies</a:t>
            </a:r>
          </a:p>
        </p:txBody>
      </p:sp>
      <p:pic>
        <p:nvPicPr>
          <p:cNvPr id="5" name="Picture 2" descr="Trade Development Authority of Pakistan (TDAP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9" y="59054"/>
            <a:ext cx="914400" cy="91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597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CC9AC8D-1FB9-4E31-9BB6-13F15ABBE5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85" y="0"/>
            <a:ext cx="1270715" cy="10174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65199" y="1424396"/>
            <a:ext cx="10261601" cy="482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prstClr val="black"/>
                </a:solidFill>
                <a:latin typeface="Gill Sans MT" panose="020B0502020104020203" pitchFamily="34" charset="0"/>
              </a:rPr>
              <a:t>Standard Requirements</a:t>
            </a:r>
          </a:p>
          <a:p>
            <a:pPr marL="685800" lvl="1" indent="-228600"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Gill Sans MT" panose="020B0502020104020203" pitchFamily="34" charset="0"/>
              </a:rPr>
              <a:t>Agriculture products have higher standard requirements in international markets.</a:t>
            </a:r>
          </a:p>
          <a:p>
            <a:pPr marL="685800" lvl="1" indent="-228600"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Gill Sans MT" panose="020B0502020104020203" pitchFamily="34" charset="0"/>
              </a:rPr>
              <a:t>The awareness of China specific requirement of Agriculture products to exporters.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prstClr val="black"/>
                </a:solidFill>
                <a:latin typeface="Gill Sans MT" panose="020B0502020104020203" pitchFamily="34" charset="0"/>
              </a:rPr>
              <a:t>Better Demand-Supply Match </a:t>
            </a:r>
          </a:p>
          <a:p>
            <a:pPr marL="685800" lvl="1" indent="-228600"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Gill Sans MT" panose="020B0502020104020203" pitchFamily="34" charset="0"/>
              </a:rPr>
              <a:t>Import of seeds for internationally demanded (especially China) Fruits and Vegetables should be made to increase the volume of trade.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prstClr val="black"/>
                </a:solidFill>
                <a:latin typeface="Gill Sans MT" panose="020B0502020104020203" pitchFamily="34" charset="0"/>
              </a:rPr>
              <a:t>Quota on Cereals</a:t>
            </a:r>
          </a:p>
          <a:p>
            <a:pPr marL="685800" lvl="1" indent="-228600"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Gill Sans MT" panose="020B0502020104020203" pitchFamily="34" charset="0"/>
              </a:rPr>
              <a:t>Quota on cereals such as rice needs to be increased.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prstClr val="black"/>
                </a:solidFill>
                <a:latin typeface="Gill Sans MT" panose="020B0502020104020203" pitchFamily="34" charset="0"/>
              </a:rPr>
              <a:t>Enhancement of Fisheries Sector</a:t>
            </a:r>
          </a:p>
          <a:p>
            <a:pPr marL="685800" lvl="1" indent="-228600"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Gill Sans MT" panose="020B0502020104020203" pitchFamily="34" charset="0"/>
              </a:rPr>
              <a:t>Tax concession and R&amp;D support should be provided to fisheries to increase the volume of trade, due to high demand.</a:t>
            </a:r>
          </a:p>
          <a:p>
            <a:pPr marL="685800" lvl="1" indent="-228600"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Gill Sans MT" panose="020B0502020104020203" pitchFamily="34" charset="0"/>
              </a:rPr>
              <a:t>Assistance in registration of new marine products and reliable exporter in China.</a:t>
            </a:r>
          </a:p>
        </p:txBody>
      </p:sp>
      <p:pic>
        <p:nvPicPr>
          <p:cNvPr id="5" name="Picture 2" descr="Trade Development Authority of Pakistan (TDAP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9" y="59054"/>
            <a:ext cx="914400" cy="91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016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3200" y="1635617"/>
            <a:ext cx="5035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29554" y="2767252"/>
            <a:ext cx="8950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Gill Sans MT" panose="020B0502020104020203" pitchFamily="34" charset="0"/>
              </a:rPr>
              <a:t>Thank You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9554" y="3915177"/>
            <a:ext cx="91697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Gill Sans MT" panose="020B0502020104020203" pitchFamily="34" charset="0"/>
              </a:rPr>
              <a:t>The Federation </a:t>
            </a:r>
            <a:r>
              <a:rPr lang="en-US" sz="2400" dirty="0">
                <a:latin typeface="Gill Sans MT" panose="020B0502020104020203" pitchFamily="34" charset="0"/>
              </a:rPr>
              <a:t>of Pakistan Chambers of Commerce &amp; Industry</a:t>
            </a:r>
          </a:p>
          <a:p>
            <a:pPr algn="ctr"/>
            <a:r>
              <a:rPr lang="en-US" sz="2400" dirty="0">
                <a:latin typeface="Gill Sans MT" panose="020B0502020104020203" pitchFamily="34" charset="0"/>
              </a:rPr>
              <a:t>Policy Advisory Board</a:t>
            </a:r>
          </a:p>
          <a:p>
            <a:pPr algn="ctr"/>
            <a:endParaRPr lang="en-US" sz="2400" dirty="0">
              <a:latin typeface="Gill Sans MT" panose="020B0502020104020203" pitchFamily="34" charset="0"/>
            </a:endParaRPr>
          </a:p>
          <a:p>
            <a:pPr algn="ctr"/>
            <a:r>
              <a:rPr lang="en-US" sz="2400" dirty="0">
                <a:latin typeface="Gill Sans MT" panose="020B0502020104020203" pitchFamily="34" charset="0"/>
              </a:rPr>
              <a:t>Date: 30</a:t>
            </a:r>
            <a:r>
              <a:rPr lang="en-US" sz="2400" baseline="30000" dirty="0">
                <a:latin typeface="Gill Sans MT" panose="020B0502020104020203" pitchFamily="34" charset="0"/>
              </a:rPr>
              <a:t>th</a:t>
            </a:r>
            <a:r>
              <a:rPr lang="en-US" sz="2400" dirty="0">
                <a:latin typeface="Gill Sans MT" panose="020B0502020104020203" pitchFamily="34" charset="0"/>
              </a:rPr>
              <a:t> June, 2022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CC9AC8D-1FB9-4E31-9BB6-13F15ABBE5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1337"/>
            <a:ext cx="1489410" cy="1191527"/>
          </a:xfrm>
          <a:prstGeom prst="rect">
            <a:avLst/>
          </a:prstGeom>
        </p:spPr>
      </p:pic>
      <p:pic>
        <p:nvPicPr>
          <p:cNvPr id="2050" name="Picture 2" descr="Trade Development Authority of Pakistan (TDAP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8779" y="22013"/>
            <a:ext cx="1151452" cy="1158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21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CC9AC8D-1FB9-4E31-9BB6-13F15ABBE5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85" y="0"/>
            <a:ext cx="1270715" cy="10174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00518" y="875764"/>
            <a:ext cx="883061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latin typeface="Gill Sans MT" panose="020B0502020104020203" pitchFamily="34" charset="0"/>
              </a:rPr>
              <a:t>Outline</a:t>
            </a:r>
            <a:endParaRPr lang="en-US" sz="2000" dirty="0">
              <a:latin typeface="Gill Sans MT" panose="020B05020201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Gill Sans MT" panose="020B0502020104020203" pitchFamily="34" charset="0"/>
              </a:rPr>
              <a:t>Introduction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Gill Sans MT" panose="020B0502020104020203" pitchFamily="34" charset="0"/>
              </a:rPr>
              <a:t>Research Objectives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Gill Sans MT" panose="020B0502020104020203" pitchFamily="34" charset="0"/>
              </a:rPr>
              <a:t>Methodology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Gill Sans MT" panose="020B0502020104020203" pitchFamily="34" charset="0"/>
              </a:rPr>
              <a:t>Empirical Results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Gill Sans MT" panose="020B0502020104020203" pitchFamily="34" charset="0"/>
              </a:rPr>
              <a:t>Pakistan’s Agriculture Export Potential Under Trade Agreements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Gill Sans MT" panose="020B0502020104020203" pitchFamily="34" charset="0"/>
              </a:rPr>
              <a:t>Utilization of CPFTA – Tariffs Lines &amp; Volume of Agriculture Exports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Gill Sans MT" panose="020B0502020104020203" pitchFamily="34" charset="0"/>
              </a:rPr>
              <a:t>Assessment of CPFTA Phase-II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Gill Sans MT" panose="020B0502020104020203" pitchFamily="34" charset="0"/>
              </a:rPr>
              <a:t>Conclusion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Gill Sans MT" panose="020B0502020104020203" pitchFamily="34" charset="0"/>
              </a:rPr>
              <a:t>Recommendations</a:t>
            </a: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7D5A992F-7488-4CBC-8A2C-57B790439ABF}"/>
              </a:ext>
            </a:extLst>
          </p:cNvPr>
          <p:cNvSpPr/>
          <p:nvPr/>
        </p:nvSpPr>
        <p:spPr>
          <a:xfrm>
            <a:off x="1575568" y="1533344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490855" h="490855">
                <a:moveTo>
                  <a:pt x="245160" y="0"/>
                </a:moveTo>
                <a:lnTo>
                  <a:pt x="195753" y="4980"/>
                </a:lnTo>
                <a:lnTo>
                  <a:pt x="149734" y="19266"/>
                </a:lnTo>
                <a:lnTo>
                  <a:pt x="108090" y="41870"/>
                </a:lnTo>
                <a:lnTo>
                  <a:pt x="71807" y="71807"/>
                </a:lnTo>
                <a:lnTo>
                  <a:pt x="41870" y="108090"/>
                </a:lnTo>
                <a:lnTo>
                  <a:pt x="19266" y="149734"/>
                </a:lnTo>
                <a:lnTo>
                  <a:pt x="4980" y="195753"/>
                </a:lnTo>
                <a:lnTo>
                  <a:pt x="0" y="245160"/>
                </a:lnTo>
                <a:lnTo>
                  <a:pt x="4980" y="294568"/>
                </a:lnTo>
                <a:lnTo>
                  <a:pt x="19266" y="340586"/>
                </a:lnTo>
                <a:lnTo>
                  <a:pt x="41870" y="382230"/>
                </a:lnTo>
                <a:lnTo>
                  <a:pt x="71807" y="418514"/>
                </a:lnTo>
                <a:lnTo>
                  <a:pt x="108090" y="448450"/>
                </a:lnTo>
                <a:lnTo>
                  <a:pt x="149734" y="471055"/>
                </a:lnTo>
                <a:lnTo>
                  <a:pt x="195753" y="485340"/>
                </a:lnTo>
                <a:lnTo>
                  <a:pt x="245160" y="490321"/>
                </a:lnTo>
                <a:lnTo>
                  <a:pt x="294568" y="485340"/>
                </a:lnTo>
                <a:lnTo>
                  <a:pt x="340586" y="471055"/>
                </a:lnTo>
                <a:lnTo>
                  <a:pt x="382230" y="448450"/>
                </a:lnTo>
                <a:lnTo>
                  <a:pt x="418514" y="418514"/>
                </a:lnTo>
                <a:lnTo>
                  <a:pt x="448450" y="382230"/>
                </a:lnTo>
                <a:lnTo>
                  <a:pt x="471055" y="340586"/>
                </a:lnTo>
                <a:lnTo>
                  <a:pt x="485340" y="294568"/>
                </a:lnTo>
                <a:lnTo>
                  <a:pt x="490321" y="245160"/>
                </a:lnTo>
                <a:lnTo>
                  <a:pt x="485340" y="195753"/>
                </a:lnTo>
                <a:lnTo>
                  <a:pt x="471055" y="149734"/>
                </a:lnTo>
                <a:lnTo>
                  <a:pt x="448450" y="108090"/>
                </a:lnTo>
                <a:lnTo>
                  <a:pt x="418514" y="71807"/>
                </a:lnTo>
                <a:lnTo>
                  <a:pt x="382230" y="41870"/>
                </a:lnTo>
                <a:lnTo>
                  <a:pt x="340586" y="19266"/>
                </a:lnTo>
                <a:lnTo>
                  <a:pt x="294568" y="4980"/>
                </a:lnTo>
                <a:lnTo>
                  <a:pt x="24516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z="2000" dirty="0"/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id="{7D5A992F-7488-4CBC-8A2C-57B790439ABF}"/>
              </a:ext>
            </a:extLst>
          </p:cNvPr>
          <p:cNvSpPr/>
          <p:nvPr/>
        </p:nvSpPr>
        <p:spPr>
          <a:xfrm>
            <a:off x="1575568" y="2084989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490855" h="490855">
                <a:moveTo>
                  <a:pt x="245160" y="0"/>
                </a:moveTo>
                <a:lnTo>
                  <a:pt x="195753" y="4980"/>
                </a:lnTo>
                <a:lnTo>
                  <a:pt x="149734" y="19266"/>
                </a:lnTo>
                <a:lnTo>
                  <a:pt x="108090" y="41870"/>
                </a:lnTo>
                <a:lnTo>
                  <a:pt x="71807" y="71807"/>
                </a:lnTo>
                <a:lnTo>
                  <a:pt x="41870" y="108090"/>
                </a:lnTo>
                <a:lnTo>
                  <a:pt x="19266" y="149734"/>
                </a:lnTo>
                <a:lnTo>
                  <a:pt x="4980" y="195753"/>
                </a:lnTo>
                <a:lnTo>
                  <a:pt x="0" y="245160"/>
                </a:lnTo>
                <a:lnTo>
                  <a:pt x="4980" y="294568"/>
                </a:lnTo>
                <a:lnTo>
                  <a:pt x="19266" y="340586"/>
                </a:lnTo>
                <a:lnTo>
                  <a:pt x="41870" y="382230"/>
                </a:lnTo>
                <a:lnTo>
                  <a:pt x="71807" y="418514"/>
                </a:lnTo>
                <a:lnTo>
                  <a:pt x="108090" y="448450"/>
                </a:lnTo>
                <a:lnTo>
                  <a:pt x="149734" y="471055"/>
                </a:lnTo>
                <a:lnTo>
                  <a:pt x="195753" y="485340"/>
                </a:lnTo>
                <a:lnTo>
                  <a:pt x="245160" y="490321"/>
                </a:lnTo>
                <a:lnTo>
                  <a:pt x="294568" y="485340"/>
                </a:lnTo>
                <a:lnTo>
                  <a:pt x="340586" y="471055"/>
                </a:lnTo>
                <a:lnTo>
                  <a:pt x="382230" y="448450"/>
                </a:lnTo>
                <a:lnTo>
                  <a:pt x="418514" y="418514"/>
                </a:lnTo>
                <a:lnTo>
                  <a:pt x="448450" y="382230"/>
                </a:lnTo>
                <a:lnTo>
                  <a:pt x="471055" y="340586"/>
                </a:lnTo>
                <a:lnTo>
                  <a:pt x="485340" y="294568"/>
                </a:lnTo>
                <a:lnTo>
                  <a:pt x="490321" y="245160"/>
                </a:lnTo>
                <a:lnTo>
                  <a:pt x="485340" y="195753"/>
                </a:lnTo>
                <a:lnTo>
                  <a:pt x="471055" y="149734"/>
                </a:lnTo>
                <a:lnTo>
                  <a:pt x="448450" y="108090"/>
                </a:lnTo>
                <a:lnTo>
                  <a:pt x="418514" y="71807"/>
                </a:lnTo>
                <a:lnTo>
                  <a:pt x="382230" y="41870"/>
                </a:lnTo>
                <a:lnTo>
                  <a:pt x="340586" y="19266"/>
                </a:lnTo>
                <a:lnTo>
                  <a:pt x="294568" y="4980"/>
                </a:lnTo>
                <a:lnTo>
                  <a:pt x="24516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z="2000" dirty="0"/>
          </a:p>
        </p:txBody>
      </p:sp>
      <p:sp>
        <p:nvSpPr>
          <p:cNvPr id="16" name="object 2">
            <a:extLst>
              <a:ext uri="{FF2B5EF4-FFF2-40B4-BE49-F238E27FC236}">
                <a16:creationId xmlns:a16="http://schemas.microsoft.com/office/drawing/2014/main" id="{7D5A992F-7488-4CBC-8A2C-57B790439ABF}"/>
              </a:ext>
            </a:extLst>
          </p:cNvPr>
          <p:cNvSpPr/>
          <p:nvPr/>
        </p:nvSpPr>
        <p:spPr>
          <a:xfrm>
            <a:off x="1575406" y="2636634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490855" h="490855">
                <a:moveTo>
                  <a:pt x="245160" y="0"/>
                </a:moveTo>
                <a:lnTo>
                  <a:pt x="195753" y="4980"/>
                </a:lnTo>
                <a:lnTo>
                  <a:pt x="149734" y="19266"/>
                </a:lnTo>
                <a:lnTo>
                  <a:pt x="108090" y="41870"/>
                </a:lnTo>
                <a:lnTo>
                  <a:pt x="71807" y="71807"/>
                </a:lnTo>
                <a:lnTo>
                  <a:pt x="41870" y="108090"/>
                </a:lnTo>
                <a:lnTo>
                  <a:pt x="19266" y="149734"/>
                </a:lnTo>
                <a:lnTo>
                  <a:pt x="4980" y="195753"/>
                </a:lnTo>
                <a:lnTo>
                  <a:pt x="0" y="245160"/>
                </a:lnTo>
                <a:lnTo>
                  <a:pt x="4980" y="294568"/>
                </a:lnTo>
                <a:lnTo>
                  <a:pt x="19266" y="340586"/>
                </a:lnTo>
                <a:lnTo>
                  <a:pt x="41870" y="382230"/>
                </a:lnTo>
                <a:lnTo>
                  <a:pt x="71807" y="418514"/>
                </a:lnTo>
                <a:lnTo>
                  <a:pt x="108090" y="448450"/>
                </a:lnTo>
                <a:lnTo>
                  <a:pt x="149734" y="471055"/>
                </a:lnTo>
                <a:lnTo>
                  <a:pt x="195753" y="485340"/>
                </a:lnTo>
                <a:lnTo>
                  <a:pt x="245160" y="490321"/>
                </a:lnTo>
                <a:lnTo>
                  <a:pt x="294568" y="485340"/>
                </a:lnTo>
                <a:lnTo>
                  <a:pt x="340586" y="471055"/>
                </a:lnTo>
                <a:lnTo>
                  <a:pt x="382230" y="448450"/>
                </a:lnTo>
                <a:lnTo>
                  <a:pt x="418514" y="418514"/>
                </a:lnTo>
                <a:lnTo>
                  <a:pt x="448450" y="382230"/>
                </a:lnTo>
                <a:lnTo>
                  <a:pt x="471055" y="340586"/>
                </a:lnTo>
                <a:lnTo>
                  <a:pt x="485340" y="294568"/>
                </a:lnTo>
                <a:lnTo>
                  <a:pt x="490321" y="245160"/>
                </a:lnTo>
                <a:lnTo>
                  <a:pt x="485340" y="195753"/>
                </a:lnTo>
                <a:lnTo>
                  <a:pt x="471055" y="149734"/>
                </a:lnTo>
                <a:lnTo>
                  <a:pt x="448450" y="108090"/>
                </a:lnTo>
                <a:lnTo>
                  <a:pt x="418514" y="71807"/>
                </a:lnTo>
                <a:lnTo>
                  <a:pt x="382230" y="41870"/>
                </a:lnTo>
                <a:lnTo>
                  <a:pt x="340586" y="19266"/>
                </a:lnTo>
                <a:lnTo>
                  <a:pt x="294568" y="4980"/>
                </a:lnTo>
                <a:lnTo>
                  <a:pt x="24516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z="2000" dirty="0"/>
          </a:p>
        </p:txBody>
      </p:sp>
      <p:sp>
        <p:nvSpPr>
          <p:cNvPr id="17" name="object 2">
            <a:extLst>
              <a:ext uri="{FF2B5EF4-FFF2-40B4-BE49-F238E27FC236}">
                <a16:creationId xmlns:a16="http://schemas.microsoft.com/office/drawing/2014/main" id="{7D5A992F-7488-4CBC-8A2C-57B790439ABF}"/>
              </a:ext>
            </a:extLst>
          </p:cNvPr>
          <p:cNvSpPr/>
          <p:nvPr/>
        </p:nvSpPr>
        <p:spPr>
          <a:xfrm>
            <a:off x="1575406" y="3203848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490855" h="490855">
                <a:moveTo>
                  <a:pt x="245160" y="0"/>
                </a:moveTo>
                <a:lnTo>
                  <a:pt x="195753" y="4980"/>
                </a:lnTo>
                <a:lnTo>
                  <a:pt x="149734" y="19266"/>
                </a:lnTo>
                <a:lnTo>
                  <a:pt x="108090" y="41870"/>
                </a:lnTo>
                <a:lnTo>
                  <a:pt x="71807" y="71807"/>
                </a:lnTo>
                <a:lnTo>
                  <a:pt x="41870" y="108090"/>
                </a:lnTo>
                <a:lnTo>
                  <a:pt x="19266" y="149734"/>
                </a:lnTo>
                <a:lnTo>
                  <a:pt x="4980" y="195753"/>
                </a:lnTo>
                <a:lnTo>
                  <a:pt x="0" y="245160"/>
                </a:lnTo>
                <a:lnTo>
                  <a:pt x="4980" y="294568"/>
                </a:lnTo>
                <a:lnTo>
                  <a:pt x="19266" y="340586"/>
                </a:lnTo>
                <a:lnTo>
                  <a:pt x="41870" y="382230"/>
                </a:lnTo>
                <a:lnTo>
                  <a:pt x="71807" y="418514"/>
                </a:lnTo>
                <a:lnTo>
                  <a:pt x="108090" y="448450"/>
                </a:lnTo>
                <a:lnTo>
                  <a:pt x="149734" y="471055"/>
                </a:lnTo>
                <a:lnTo>
                  <a:pt x="195753" y="485340"/>
                </a:lnTo>
                <a:lnTo>
                  <a:pt x="245160" y="490321"/>
                </a:lnTo>
                <a:lnTo>
                  <a:pt x="294568" y="485340"/>
                </a:lnTo>
                <a:lnTo>
                  <a:pt x="340586" y="471055"/>
                </a:lnTo>
                <a:lnTo>
                  <a:pt x="382230" y="448450"/>
                </a:lnTo>
                <a:lnTo>
                  <a:pt x="418514" y="418514"/>
                </a:lnTo>
                <a:lnTo>
                  <a:pt x="448450" y="382230"/>
                </a:lnTo>
                <a:lnTo>
                  <a:pt x="471055" y="340586"/>
                </a:lnTo>
                <a:lnTo>
                  <a:pt x="485340" y="294568"/>
                </a:lnTo>
                <a:lnTo>
                  <a:pt x="490321" y="245160"/>
                </a:lnTo>
                <a:lnTo>
                  <a:pt x="485340" y="195753"/>
                </a:lnTo>
                <a:lnTo>
                  <a:pt x="471055" y="149734"/>
                </a:lnTo>
                <a:lnTo>
                  <a:pt x="448450" y="108090"/>
                </a:lnTo>
                <a:lnTo>
                  <a:pt x="418514" y="71807"/>
                </a:lnTo>
                <a:lnTo>
                  <a:pt x="382230" y="41870"/>
                </a:lnTo>
                <a:lnTo>
                  <a:pt x="340586" y="19266"/>
                </a:lnTo>
                <a:lnTo>
                  <a:pt x="294568" y="4980"/>
                </a:lnTo>
                <a:lnTo>
                  <a:pt x="24516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z="2000" dirty="0"/>
          </a:p>
        </p:txBody>
      </p:sp>
      <p:sp>
        <p:nvSpPr>
          <p:cNvPr id="18" name="object 2">
            <a:extLst>
              <a:ext uri="{FF2B5EF4-FFF2-40B4-BE49-F238E27FC236}">
                <a16:creationId xmlns:a16="http://schemas.microsoft.com/office/drawing/2014/main" id="{7D5A992F-7488-4CBC-8A2C-57B790439ABF}"/>
              </a:ext>
            </a:extLst>
          </p:cNvPr>
          <p:cNvSpPr/>
          <p:nvPr/>
        </p:nvSpPr>
        <p:spPr>
          <a:xfrm>
            <a:off x="1575406" y="3769402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490855" h="490855">
                <a:moveTo>
                  <a:pt x="245160" y="0"/>
                </a:moveTo>
                <a:lnTo>
                  <a:pt x="195753" y="4980"/>
                </a:lnTo>
                <a:lnTo>
                  <a:pt x="149734" y="19266"/>
                </a:lnTo>
                <a:lnTo>
                  <a:pt x="108090" y="41870"/>
                </a:lnTo>
                <a:lnTo>
                  <a:pt x="71807" y="71807"/>
                </a:lnTo>
                <a:lnTo>
                  <a:pt x="41870" y="108090"/>
                </a:lnTo>
                <a:lnTo>
                  <a:pt x="19266" y="149734"/>
                </a:lnTo>
                <a:lnTo>
                  <a:pt x="4980" y="195753"/>
                </a:lnTo>
                <a:lnTo>
                  <a:pt x="0" y="245160"/>
                </a:lnTo>
                <a:lnTo>
                  <a:pt x="4980" y="294568"/>
                </a:lnTo>
                <a:lnTo>
                  <a:pt x="19266" y="340586"/>
                </a:lnTo>
                <a:lnTo>
                  <a:pt x="41870" y="382230"/>
                </a:lnTo>
                <a:lnTo>
                  <a:pt x="71807" y="418514"/>
                </a:lnTo>
                <a:lnTo>
                  <a:pt x="108090" y="448450"/>
                </a:lnTo>
                <a:lnTo>
                  <a:pt x="149734" y="471055"/>
                </a:lnTo>
                <a:lnTo>
                  <a:pt x="195753" y="485340"/>
                </a:lnTo>
                <a:lnTo>
                  <a:pt x="245160" y="490321"/>
                </a:lnTo>
                <a:lnTo>
                  <a:pt x="294568" y="485340"/>
                </a:lnTo>
                <a:lnTo>
                  <a:pt x="340586" y="471055"/>
                </a:lnTo>
                <a:lnTo>
                  <a:pt x="382230" y="448450"/>
                </a:lnTo>
                <a:lnTo>
                  <a:pt x="418514" y="418514"/>
                </a:lnTo>
                <a:lnTo>
                  <a:pt x="448450" y="382230"/>
                </a:lnTo>
                <a:lnTo>
                  <a:pt x="471055" y="340586"/>
                </a:lnTo>
                <a:lnTo>
                  <a:pt x="485340" y="294568"/>
                </a:lnTo>
                <a:lnTo>
                  <a:pt x="490321" y="245160"/>
                </a:lnTo>
                <a:lnTo>
                  <a:pt x="485340" y="195753"/>
                </a:lnTo>
                <a:lnTo>
                  <a:pt x="471055" y="149734"/>
                </a:lnTo>
                <a:lnTo>
                  <a:pt x="448450" y="108090"/>
                </a:lnTo>
                <a:lnTo>
                  <a:pt x="418514" y="71807"/>
                </a:lnTo>
                <a:lnTo>
                  <a:pt x="382230" y="41870"/>
                </a:lnTo>
                <a:lnTo>
                  <a:pt x="340586" y="19266"/>
                </a:lnTo>
                <a:lnTo>
                  <a:pt x="294568" y="4980"/>
                </a:lnTo>
                <a:lnTo>
                  <a:pt x="24516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z="2000" dirty="0"/>
          </a:p>
        </p:txBody>
      </p:sp>
      <p:sp>
        <p:nvSpPr>
          <p:cNvPr id="19" name="object 2">
            <a:extLst>
              <a:ext uri="{FF2B5EF4-FFF2-40B4-BE49-F238E27FC236}">
                <a16:creationId xmlns:a16="http://schemas.microsoft.com/office/drawing/2014/main" id="{7D5A992F-7488-4CBC-8A2C-57B790439ABF}"/>
              </a:ext>
            </a:extLst>
          </p:cNvPr>
          <p:cNvSpPr/>
          <p:nvPr/>
        </p:nvSpPr>
        <p:spPr>
          <a:xfrm>
            <a:off x="1575406" y="4307138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490855" h="490855">
                <a:moveTo>
                  <a:pt x="245160" y="0"/>
                </a:moveTo>
                <a:lnTo>
                  <a:pt x="195753" y="4980"/>
                </a:lnTo>
                <a:lnTo>
                  <a:pt x="149734" y="19266"/>
                </a:lnTo>
                <a:lnTo>
                  <a:pt x="108090" y="41870"/>
                </a:lnTo>
                <a:lnTo>
                  <a:pt x="71807" y="71807"/>
                </a:lnTo>
                <a:lnTo>
                  <a:pt x="41870" y="108090"/>
                </a:lnTo>
                <a:lnTo>
                  <a:pt x="19266" y="149734"/>
                </a:lnTo>
                <a:lnTo>
                  <a:pt x="4980" y="195753"/>
                </a:lnTo>
                <a:lnTo>
                  <a:pt x="0" y="245160"/>
                </a:lnTo>
                <a:lnTo>
                  <a:pt x="4980" y="294568"/>
                </a:lnTo>
                <a:lnTo>
                  <a:pt x="19266" y="340586"/>
                </a:lnTo>
                <a:lnTo>
                  <a:pt x="41870" y="382230"/>
                </a:lnTo>
                <a:lnTo>
                  <a:pt x="71807" y="418514"/>
                </a:lnTo>
                <a:lnTo>
                  <a:pt x="108090" y="448450"/>
                </a:lnTo>
                <a:lnTo>
                  <a:pt x="149734" y="471055"/>
                </a:lnTo>
                <a:lnTo>
                  <a:pt x="195753" y="485340"/>
                </a:lnTo>
                <a:lnTo>
                  <a:pt x="245160" y="490321"/>
                </a:lnTo>
                <a:lnTo>
                  <a:pt x="294568" y="485340"/>
                </a:lnTo>
                <a:lnTo>
                  <a:pt x="340586" y="471055"/>
                </a:lnTo>
                <a:lnTo>
                  <a:pt x="382230" y="448450"/>
                </a:lnTo>
                <a:lnTo>
                  <a:pt x="418514" y="418514"/>
                </a:lnTo>
                <a:lnTo>
                  <a:pt x="448450" y="382230"/>
                </a:lnTo>
                <a:lnTo>
                  <a:pt x="471055" y="340586"/>
                </a:lnTo>
                <a:lnTo>
                  <a:pt x="485340" y="294568"/>
                </a:lnTo>
                <a:lnTo>
                  <a:pt x="490321" y="245160"/>
                </a:lnTo>
                <a:lnTo>
                  <a:pt x="485340" y="195753"/>
                </a:lnTo>
                <a:lnTo>
                  <a:pt x="471055" y="149734"/>
                </a:lnTo>
                <a:lnTo>
                  <a:pt x="448450" y="108090"/>
                </a:lnTo>
                <a:lnTo>
                  <a:pt x="418514" y="71807"/>
                </a:lnTo>
                <a:lnTo>
                  <a:pt x="382230" y="41870"/>
                </a:lnTo>
                <a:lnTo>
                  <a:pt x="340586" y="19266"/>
                </a:lnTo>
                <a:lnTo>
                  <a:pt x="294568" y="4980"/>
                </a:lnTo>
                <a:lnTo>
                  <a:pt x="24516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z="2000" dirty="0"/>
          </a:p>
        </p:txBody>
      </p:sp>
      <p:sp>
        <p:nvSpPr>
          <p:cNvPr id="20" name="object 2">
            <a:extLst>
              <a:ext uri="{FF2B5EF4-FFF2-40B4-BE49-F238E27FC236}">
                <a16:creationId xmlns:a16="http://schemas.microsoft.com/office/drawing/2014/main" id="{7D5A992F-7488-4CBC-8A2C-57B790439ABF}"/>
              </a:ext>
            </a:extLst>
          </p:cNvPr>
          <p:cNvSpPr/>
          <p:nvPr/>
        </p:nvSpPr>
        <p:spPr>
          <a:xfrm>
            <a:off x="1575406" y="4823960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490855" h="490855">
                <a:moveTo>
                  <a:pt x="245160" y="0"/>
                </a:moveTo>
                <a:lnTo>
                  <a:pt x="195753" y="4980"/>
                </a:lnTo>
                <a:lnTo>
                  <a:pt x="149734" y="19266"/>
                </a:lnTo>
                <a:lnTo>
                  <a:pt x="108090" y="41870"/>
                </a:lnTo>
                <a:lnTo>
                  <a:pt x="71807" y="71807"/>
                </a:lnTo>
                <a:lnTo>
                  <a:pt x="41870" y="108090"/>
                </a:lnTo>
                <a:lnTo>
                  <a:pt x="19266" y="149734"/>
                </a:lnTo>
                <a:lnTo>
                  <a:pt x="4980" y="195753"/>
                </a:lnTo>
                <a:lnTo>
                  <a:pt x="0" y="245160"/>
                </a:lnTo>
                <a:lnTo>
                  <a:pt x="4980" y="294568"/>
                </a:lnTo>
                <a:lnTo>
                  <a:pt x="19266" y="340586"/>
                </a:lnTo>
                <a:lnTo>
                  <a:pt x="41870" y="382230"/>
                </a:lnTo>
                <a:lnTo>
                  <a:pt x="71807" y="418514"/>
                </a:lnTo>
                <a:lnTo>
                  <a:pt x="108090" y="448450"/>
                </a:lnTo>
                <a:lnTo>
                  <a:pt x="149734" y="471055"/>
                </a:lnTo>
                <a:lnTo>
                  <a:pt x="195753" y="485340"/>
                </a:lnTo>
                <a:lnTo>
                  <a:pt x="245160" y="490321"/>
                </a:lnTo>
                <a:lnTo>
                  <a:pt x="294568" y="485340"/>
                </a:lnTo>
                <a:lnTo>
                  <a:pt x="340586" y="471055"/>
                </a:lnTo>
                <a:lnTo>
                  <a:pt x="382230" y="448450"/>
                </a:lnTo>
                <a:lnTo>
                  <a:pt x="418514" y="418514"/>
                </a:lnTo>
                <a:lnTo>
                  <a:pt x="448450" y="382230"/>
                </a:lnTo>
                <a:lnTo>
                  <a:pt x="471055" y="340586"/>
                </a:lnTo>
                <a:lnTo>
                  <a:pt x="485340" y="294568"/>
                </a:lnTo>
                <a:lnTo>
                  <a:pt x="490321" y="245160"/>
                </a:lnTo>
                <a:lnTo>
                  <a:pt x="485340" y="195753"/>
                </a:lnTo>
                <a:lnTo>
                  <a:pt x="471055" y="149734"/>
                </a:lnTo>
                <a:lnTo>
                  <a:pt x="448450" y="108090"/>
                </a:lnTo>
                <a:lnTo>
                  <a:pt x="418514" y="71807"/>
                </a:lnTo>
                <a:lnTo>
                  <a:pt x="382230" y="41870"/>
                </a:lnTo>
                <a:lnTo>
                  <a:pt x="340586" y="19266"/>
                </a:lnTo>
                <a:lnTo>
                  <a:pt x="294568" y="4980"/>
                </a:lnTo>
                <a:lnTo>
                  <a:pt x="24516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z="2000" dirty="0"/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7D5A992F-7488-4CBC-8A2C-57B790439ABF}"/>
              </a:ext>
            </a:extLst>
          </p:cNvPr>
          <p:cNvSpPr/>
          <p:nvPr/>
        </p:nvSpPr>
        <p:spPr>
          <a:xfrm>
            <a:off x="1575406" y="5393889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490855" h="490855">
                <a:moveTo>
                  <a:pt x="245160" y="0"/>
                </a:moveTo>
                <a:lnTo>
                  <a:pt x="195753" y="4980"/>
                </a:lnTo>
                <a:lnTo>
                  <a:pt x="149734" y="19266"/>
                </a:lnTo>
                <a:lnTo>
                  <a:pt x="108090" y="41870"/>
                </a:lnTo>
                <a:lnTo>
                  <a:pt x="71807" y="71807"/>
                </a:lnTo>
                <a:lnTo>
                  <a:pt x="41870" y="108090"/>
                </a:lnTo>
                <a:lnTo>
                  <a:pt x="19266" y="149734"/>
                </a:lnTo>
                <a:lnTo>
                  <a:pt x="4980" y="195753"/>
                </a:lnTo>
                <a:lnTo>
                  <a:pt x="0" y="245160"/>
                </a:lnTo>
                <a:lnTo>
                  <a:pt x="4980" y="294568"/>
                </a:lnTo>
                <a:lnTo>
                  <a:pt x="19266" y="340586"/>
                </a:lnTo>
                <a:lnTo>
                  <a:pt x="41870" y="382230"/>
                </a:lnTo>
                <a:lnTo>
                  <a:pt x="71807" y="418514"/>
                </a:lnTo>
                <a:lnTo>
                  <a:pt x="108090" y="448450"/>
                </a:lnTo>
                <a:lnTo>
                  <a:pt x="149734" y="471055"/>
                </a:lnTo>
                <a:lnTo>
                  <a:pt x="195753" y="485340"/>
                </a:lnTo>
                <a:lnTo>
                  <a:pt x="245160" y="490321"/>
                </a:lnTo>
                <a:lnTo>
                  <a:pt x="294568" y="485340"/>
                </a:lnTo>
                <a:lnTo>
                  <a:pt x="340586" y="471055"/>
                </a:lnTo>
                <a:lnTo>
                  <a:pt x="382230" y="448450"/>
                </a:lnTo>
                <a:lnTo>
                  <a:pt x="418514" y="418514"/>
                </a:lnTo>
                <a:lnTo>
                  <a:pt x="448450" y="382230"/>
                </a:lnTo>
                <a:lnTo>
                  <a:pt x="471055" y="340586"/>
                </a:lnTo>
                <a:lnTo>
                  <a:pt x="485340" y="294568"/>
                </a:lnTo>
                <a:lnTo>
                  <a:pt x="490321" y="245160"/>
                </a:lnTo>
                <a:lnTo>
                  <a:pt x="485340" y="195753"/>
                </a:lnTo>
                <a:lnTo>
                  <a:pt x="471055" y="149734"/>
                </a:lnTo>
                <a:lnTo>
                  <a:pt x="448450" y="108090"/>
                </a:lnTo>
                <a:lnTo>
                  <a:pt x="418514" y="71807"/>
                </a:lnTo>
                <a:lnTo>
                  <a:pt x="382230" y="41870"/>
                </a:lnTo>
                <a:lnTo>
                  <a:pt x="340586" y="19266"/>
                </a:lnTo>
                <a:lnTo>
                  <a:pt x="294568" y="4980"/>
                </a:lnTo>
                <a:lnTo>
                  <a:pt x="24516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z="2000" dirty="0"/>
          </a:p>
        </p:txBody>
      </p:sp>
      <p:sp>
        <p:nvSpPr>
          <p:cNvPr id="22" name="object 2">
            <a:extLst>
              <a:ext uri="{FF2B5EF4-FFF2-40B4-BE49-F238E27FC236}">
                <a16:creationId xmlns:a16="http://schemas.microsoft.com/office/drawing/2014/main" id="{7D5A992F-7488-4CBC-8A2C-57B790439ABF}"/>
              </a:ext>
            </a:extLst>
          </p:cNvPr>
          <p:cNvSpPr/>
          <p:nvPr/>
        </p:nvSpPr>
        <p:spPr>
          <a:xfrm>
            <a:off x="1575406" y="5960801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490855" h="490855">
                <a:moveTo>
                  <a:pt x="245160" y="0"/>
                </a:moveTo>
                <a:lnTo>
                  <a:pt x="195753" y="4980"/>
                </a:lnTo>
                <a:lnTo>
                  <a:pt x="149734" y="19266"/>
                </a:lnTo>
                <a:lnTo>
                  <a:pt x="108090" y="41870"/>
                </a:lnTo>
                <a:lnTo>
                  <a:pt x="71807" y="71807"/>
                </a:lnTo>
                <a:lnTo>
                  <a:pt x="41870" y="108090"/>
                </a:lnTo>
                <a:lnTo>
                  <a:pt x="19266" y="149734"/>
                </a:lnTo>
                <a:lnTo>
                  <a:pt x="4980" y="195753"/>
                </a:lnTo>
                <a:lnTo>
                  <a:pt x="0" y="245160"/>
                </a:lnTo>
                <a:lnTo>
                  <a:pt x="4980" y="294568"/>
                </a:lnTo>
                <a:lnTo>
                  <a:pt x="19266" y="340586"/>
                </a:lnTo>
                <a:lnTo>
                  <a:pt x="41870" y="382230"/>
                </a:lnTo>
                <a:lnTo>
                  <a:pt x="71807" y="418514"/>
                </a:lnTo>
                <a:lnTo>
                  <a:pt x="108090" y="448450"/>
                </a:lnTo>
                <a:lnTo>
                  <a:pt x="149734" y="471055"/>
                </a:lnTo>
                <a:lnTo>
                  <a:pt x="195753" y="485340"/>
                </a:lnTo>
                <a:lnTo>
                  <a:pt x="245160" y="490321"/>
                </a:lnTo>
                <a:lnTo>
                  <a:pt x="294568" y="485340"/>
                </a:lnTo>
                <a:lnTo>
                  <a:pt x="340586" y="471055"/>
                </a:lnTo>
                <a:lnTo>
                  <a:pt x="382230" y="448450"/>
                </a:lnTo>
                <a:lnTo>
                  <a:pt x="418514" y="418514"/>
                </a:lnTo>
                <a:lnTo>
                  <a:pt x="448450" y="382230"/>
                </a:lnTo>
                <a:lnTo>
                  <a:pt x="471055" y="340586"/>
                </a:lnTo>
                <a:lnTo>
                  <a:pt x="485340" y="294568"/>
                </a:lnTo>
                <a:lnTo>
                  <a:pt x="490321" y="245160"/>
                </a:lnTo>
                <a:lnTo>
                  <a:pt x="485340" y="195753"/>
                </a:lnTo>
                <a:lnTo>
                  <a:pt x="471055" y="149734"/>
                </a:lnTo>
                <a:lnTo>
                  <a:pt x="448450" y="108090"/>
                </a:lnTo>
                <a:lnTo>
                  <a:pt x="418514" y="71807"/>
                </a:lnTo>
                <a:lnTo>
                  <a:pt x="382230" y="41870"/>
                </a:lnTo>
                <a:lnTo>
                  <a:pt x="340586" y="19266"/>
                </a:lnTo>
                <a:lnTo>
                  <a:pt x="294568" y="4980"/>
                </a:lnTo>
                <a:lnTo>
                  <a:pt x="24516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z="2000" dirty="0"/>
          </a:p>
        </p:txBody>
      </p:sp>
      <p:pic>
        <p:nvPicPr>
          <p:cNvPr id="23" name="Picture 2" descr="Trade Development Authority of Pakistan (TDAP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9" y="59054"/>
            <a:ext cx="914400" cy="91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123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CC9AC8D-1FB9-4E31-9BB6-13F15ABBE5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85" y="0"/>
            <a:ext cx="1270715" cy="10174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25024" y="1837943"/>
            <a:ext cx="989929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latin typeface="Gill Sans MT" panose="020B0502020104020203" pitchFamily="34" charset="0"/>
              </a:rPr>
              <a:t>Introduction</a:t>
            </a:r>
            <a:endParaRPr lang="en-US" sz="3000" dirty="0">
              <a:latin typeface="Gill Sans MT" panose="020B0502020104020203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China is becoming net importer for agriculture products.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It mainly imports rice and fishes from Pakistan.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Annual average growth rate of Pakistan’s agricultural exports to the world: 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Gill Sans MT" panose="020B0502020104020203" pitchFamily="34" charset="0"/>
              </a:rPr>
              <a:t>     7.3% (2003-2021).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Annual average growth rate of Pakistan’s agricultural exports to China: 20.2% (2003-2021).</a:t>
            </a:r>
          </a:p>
        </p:txBody>
      </p:sp>
      <p:pic>
        <p:nvPicPr>
          <p:cNvPr id="7" name="Picture 2" descr="Trade Development Authority of Pakistan (TDAP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9" y="59054"/>
            <a:ext cx="914400" cy="91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347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CC9AC8D-1FB9-4E31-9BB6-13F15ABBE5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85" y="0"/>
            <a:ext cx="1270715" cy="10174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05626" y="1952556"/>
            <a:ext cx="9915659" cy="4459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Before CPFTA-I,  Annual average growth rate of Pakistan’s agricultural exports to China: 13.5% (from 2003 to 2007).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After CPFTA-I,  Annual average growth rate of Pakistan’s agricultural exports to China: 16.2% (from 2008 to 2018).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Under CPFTA-1, only limited number of agriculture products were covered for tariff concession.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The agreement of CPFTA-II in 2019 is expected to lead to some increase in Pakistan’s exports. </a:t>
            </a:r>
          </a:p>
        </p:txBody>
      </p:sp>
      <p:pic>
        <p:nvPicPr>
          <p:cNvPr id="5" name="Picture 2" descr="Trade Development Authority of Pakistan (TDAP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9" y="59054"/>
            <a:ext cx="914400" cy="91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484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CC9AC8D-1FB9-4E31-9BB6-13F15ABBE5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85" y="0"/>
            <a:ext cx="1270715" cy="10174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414788" y="1481071"/>
            <a:ext cx="73624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Gill Sans MT" panose="020B0502020104020203" pitchFamily="34" charset="0"/>
              </a:rPr>
              <a:t>Pakistan’s Agriculture Exports (2003-2021)</a:t>
            </a:r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0037348"/>
              </p:ext>
            </p:extLst>
          </p:nvPr>
        </p:nvGraphicFramePr>
        <p:xfrm>
          <a:off x="1171977" y="2184142"/>
          <a:ext cx="9434848" cy="4208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77211" y="6207617"/>
            <a:ext cx="1839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FF0000"/>
                </a:solidFill>
                <a:latin typeface="Gill Sans MT" panose="020B0502020104020203" pitchFamily="34" charset="0"/>
              </a:rPr>
              <a:t>Source: ITC</a:t>
            </a:r>
          </a:p>
        </p:txBody>
      </p:sp>
      <p:pic>
        <p:nvPicPr>
          <p:cNvPr id="7" name="Picture 2" descr="Trade Development Authority of Pakistan (TDAP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9" y="59054"/>
            <a:ext cx="914400" cy="91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944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CC9AC8D-1FB9-4E31-9BB6-13F15ABBE5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85" y="0"/>
            <a:ext cx="1270715" cy="10174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8412" y="1828799"/>
            <a:ext cx="11095150" cy="3812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latin typeface="Gill Sans MT" panose="020B0502020104020203" pitchFamily="34" charset="0"/>
              </a:rPr>
              <a:t>Research Objectives</a:t>
            </a:r>
            <a:endParaRPr lang="en-US" sz="30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To empirically examine the impact of FTA on Agriculture exports of Asian region.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To empirically evaluate the impact of Exchange Rate Volatility on Agriculture exports of Asian region.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To analyze potential of Pakistan’s Agriculture export under Pak-China FTA (CPFTA), Pak- Malaysia FTA (MPCEPA), and Pak-Indonesia PTA.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To assess the utilization of CPFTA.</a:t>
            </a:r>
          </a:p>
        </p:txBody>
      </p:sp>
      <p:pic>
        <p:nvPicPr>
          <p:cNvPr id="6" name="Picture 2" descr="Trade Development Authority of Pakistan (TDAP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9" y="59054"/>
            <a:ext cx="914400" cy="91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537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CC9AC8D-1FB9-4E31-9BB6-13F15ABBE5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85" y="0"/>
            <a:ext cx="1270715" cy="101743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07583" y="782277"/>
                <a:ext cx="9813702" cy="55278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Methodology</a:t>
                </a:r>
                <a:endParaRPr lang="en-US" sz="2000" dirty="0">
                  <a:solidFill>
                    <a:schemeClr val="tx1"/>
                  </a:solidFill>
                  <a:latin typeface="Gill Sans MT" panose="020B0502020104020203" pitchFamily="34" charset="0"/>
                </a:endParaRPr>
              </a:p>
              <a:p>
                <a:pPr algn="just"/>
                <a:endParaRPr lang="en-US" sz="2000" dirty="0">
                  <a:solidFill>
                    <a:schemeClr val="tx1"/>
                  </a:solidFill>
                  <a:latin typeface="Gill Sans MT" panose="020B0502020104020203" pitchFamily="34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This study employed the data of Asian countries from 2013 to 2020 for 2-digit level agriculture exports.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𝐀𝐄𝐱𝐩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𝐢𝐣𝐩𝐭</m:t>
                          </m:r>
                        </m:sub>
                      </m:sSub>
                      <m:r>
                        <a:rPr lang="en-US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𝐆𝐃𝐏𝐏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𝐢𝐭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𝐆𝐃𝐏𝐑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𝐣𝐭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𝐃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𝐢𝐣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000" dirty="0" err="1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i</a:t>
                </a:r>
                <a:r>
                  <a:rPr lang="en-US" sz="20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=Importing Country, j= Partnering Country, p=Product Code &amp; t=Time</a:t>
                </a: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Model based on  Gravity Approach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𝒍𝒏𝑬𝒙𝒑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𝒊𝒋𝒑𝒕</m:t>
                          </m:r>
                          <m:r>
                            <a:rPr lang="en-US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𝝏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𝝏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𝒍𝒏𝑮𝑫𝑷𝑹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𝒋𝒕</m:t>
                          </m:r>
                        </m:sub>
                      </m:sSub>
                      <m:r>
                        <a:rPr lang="en-US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𝝏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sSub>
                        <m:sSub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𝒍𝒏𝑮𝑫𝑷𝑷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𝒊𝒕</m:t>
                          </m:r>
                        </m:sub>
                      </m:sSub>
                      <m:r>
                        <a:rPr lang="en-US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𝝏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𝒍𝒏𝑫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𝒊𝒋𝒕</m:t>
                          </m:r>
                        </m:sub>
                      </m:sSub>
                      <m:r>
                        <a:rPr lang="en-US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𝒊𝒋𝒕</m:t>
                          </m:r>
                        </m:sub>
                      </m:sSub>
                    </m:oMath>
                  </m:oMathPara>
                </a14:m>
                <a:endParaRPr lang="en-US" sz="2000" b="1" dirty="0">
                  <a:solidFill>
                    <a:schemeClr val="tx1"/>
                  </a:solidFill>
                </a:endParaRP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Model based on Augmented Gravity Approach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𝐥𝐧</m:t>
                          </m:r>
                          <m:r>
                            <a:rPr lang="en-US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⁡(</m:t>
                          </m:r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𝑨𝑬𝒙𝒑</m:t>
                          </m:r>
                          <m:r>
                            <a:rPr lang="en-US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𝒊𝒋𝒑𝒕</m:t>
                          </m:r>
                          <m:r>
                            <a:rPr lang="en-US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𝝏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</m:sSub>
                      <m:func>
                        <m:func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𝒍𝒏</m:t>
                          </m:r>
                        </m:fName>
                        <m:e>
                          <m:d>
                            <m:dPr>
                              <m:ctrlP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𝑮𝑫𝑷𝒆</m:t>
                                  </m:r>
                                </m:e>
                                <m:sub>
                                  <m:r>
                                    <a:rPr lang="en-US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𝒋𝒕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𝝏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𝒍𝒏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𝑮𝑫𝑷𝒊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𝒊𝒕</m:t>
                              </m:r>
                            </m:sub>
                          </m:sSub>
                        </m:e>
                      </m:d>
                      <m:r>
                        <a:rPr lang="en-US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𝝏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𝒍𝒏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𝑫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𝒊𝒋𝒕</m:t>
                              </m:r>
                            </m:sub>
                          </m:sSub>
                        </m:e>
                      </m:d>
                      <m:r>
                        <a:rPr lang="en-US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𝝏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sub>
                      </m:sSub>
                      <m:func>
                        <m:func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𝒍𝒏</m:t>
                          </m:r>
                        </m:fName>
                        <m:e>
                          <m:d>
                            <m:dPr>
                              <m:ctrlP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𝑬𝑽</m:t>
                                  </m:r>
                                </m:e>
                                <m:sub>
                                  <m:r>
                                    <a:rPr lang="en-US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𝒊𝒋𝒕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en-US" sz="2000" b="1" dirty="0">
                  <a:solidFill>
                    <a:schemeClr val="tx1"/>
                  </a:solidFill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𝝏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𝟓</m:t>
                          </m:r>
                        </m:sub>
                      </m:sSub>
                      <m:sSub>
                        <m:sSub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𝑩𝑹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𝒊𝒋𝒕</m:t>
                          </m:r>
                        </m:sub>
                      </m:sSub>
                      <m:r>
                        <a:rPr lang="en-US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𝝏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𝟔</m:t>
                          </m:r>
                        </m:sub>
                      </m:sSub>
                      <m:sSub>
                        <m:sSub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𝑪𝑳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𝒊𝒋𝒕</m:t>
                          </m:r>
                        </m:sub>
                      </m:sSub>
                      <m:r>
                        <a:rPr lang="en-US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𝝏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𝟕</m:t>
                          </m:r>
                        </m:sub>
                      </m:sSub>
                      <m:sSub>
                        <m:sSub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𝑭</m:t>
                          </m:r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𝑻𝑨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𝒊𝒋𝒕</m:t>
                          </m:r>
                        </m:sub>
                      </m:sSub>
                      <m:r>
                        <a:rPr lang="en-US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∈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𝒊𝒋𝒕</m:t>
                          </m:r>
                        </m:sub>
                      </m:sSub>
                      <m:r>
                        <a:rPr lang="en-US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𝝁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en-US" sz="2000" b="1" dirty="0">
                  <a:solidFill>
                    <a:schemeClr val="tx1"/>
                  </a:solidFill>
                </a:endParaRPr>
              </a:p>
              <a:p>
                <a:pPr marL="342900" indent="-342900" algn="just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Econometric technique of Poisson Pseudo Maximum Likelihood (PPML)</a:t>
                </a:r>
              </a:p>
              <a:p>
                <a:pPr lvl="0" algn="ctr">
                  <a:buClr>
                    <a:srgbClr val="1CADE4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𝑬𝒙𝒑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𝒊𝒋𝒕</m:t>
                        </m:r>
                        <m:r>
                          <a:rPr lang="en-US" sz="2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  <m:r>
                      <a:rPr lang="en-US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𝒆𝒙𝒑</m:t>
                        </m:r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{</m:t>
                        </m:r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𝝏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𝐥𝐧</m:t>
                    </m:r>
                    <m:r>
                      <a:rPr lang="en-US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⁡(</m:t>
                    </m:r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𝑮𝑫𝑷𝒆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𝒋𝒕</m:t>
                        </m:r>
                      </m:sub>
                    </m:sSub>
                    <m:r>
                      <a:rPr lang="en-US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)+ </m:t>
                    </m:r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𝝏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𝒍𝒏</m:t>
                    </m:r>
                    <m:r>
                      <a:rPr lang="en-US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𝑮𝑫𝑷𝒊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𝒊𝒕</m:t>
                        </m:r>
                      </m:sub>
                    </m:sSub>
                    <m:r>
                      <a:rPr lang="en-US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)+ </m:t>
                    </m:r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𝝏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𝒍𝒏</m:t>
                    </m:r>
                    <m:r>
                      <a:rPr lang="en-US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𝑫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𝒊𝒋𝒕</m:t>
                        </m:r>
                      </m:sub>
                    </m:sSub>
                    <m:r>
                      <a:rPr lang="en-US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)+ </m:t>
                    </m:r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𝝏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𝟒</m:t>
                        </m:r>
                      </m:sub>
                    </m:sSub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𝐥𝐧</m:t>
                    </m:r>
                    <m:r>
                      <a:rPr lang="en-US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⁡(</m:t>
                    </m:r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𝑬𝑽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𝒊𝒋𝒕</m:t>
                        </m:r>
                      </m:sub>
                    </m:sSub>
                    <m:r>
                      <a:rPr lang="en-US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)+ </m:t>
                    </m:r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𝝏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𝟓</m:t>
                        </m:r>
                      </m:sub>
                    </m:sSub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𝑩𝑹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𝒊𝒋𝒕</m:t>
                        </m:r>
                      </m:sub>
                    </m:sSub>
                    <m:r>
                      <a:rPr lang="en-US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𝝏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𝟔</m:t>
                        </m:r>
                      </m:sub>
                    </m:sSub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𝑪𝑳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𝒊𝒋𝒕</m:t>
                        </m:r>
                      </m:sub>
                    </m:sSub>
                    <m:r>
                      <a:rPr lang="en-US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𝝏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𝟕</m:t>
                        </m:r>
                      </m:sub>
                    </m:sSub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</m:t>
                        </m:r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𝑻𝑨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𝒊𝒋𝒕</m:t>
                        </m:r>
                      </m:sub>
                    </m:sSub>
                    <m:r>
                      <a:rPr lang="en-US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∈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𝒊𝒋𝒕</m:t>
                        </m:r>
                      </m:sub>
                    </m:sSub>
                    <m:r>
                      <a:rPr lang="en-US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 </m:t>
                    </m:r>
                    <m:sSub>
                      <m:sSub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𝝁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chemeClr val="tx1"/>
                    </a:solidFill>
                  </a:rPr>
                  <a:t>}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7583" y="782277"/>
                <a:ext cx="9813702" cy="5527860"/>
              </a:xfrm>
              <a:prstGeom prst="rect">
                <a:avLst/>
              </a:prstGeom>
              <a:blipFill>
                <a:blip r:embed="rId4"/>
                <a:stretch>
                  <a:fillRect l="-559" t="-1103" r="-621" b="-551"/>
                </a:stretch>
              </a:blipFill>
            </p:spPr>
            <p:txBody>
              <a:bodyPr/>
              <a:lstStyle/>
              <a:p>
                <a:r>
                  <a:rPr lang="en-PK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Trade Development Authority of Pakistan (TDAP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9" y="59054"/>
            <a:ext cx="914400" cy="91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248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CC9AC8D-1FB9-4E31-9BB6-13F15ABBE5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85" y="0"/>
            <a:ext cx="1270715" cy="10174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9245" y="1539843"/>
            <a:ext cx="6581105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300" dirty="0">
                <a:latin typeface="Gill Sans MT" panose="020B0502020104020203" pitchFamily="34" charset="0"/>
              </a:rPr>
              <a:t>1% increase in partnering countries’ GDP, increases the Agriculture exports by 0.54%.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300" dirty="0">
                <a:latin typeface="Gill Sans MT" panose="020B0502020104020203" pitchFamily="34" charset="0"/>
              </a:rPr>
              <a:t>1% growth in reporting countries’ GDP increases the Agriculture exports by 0.55%.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300" dirty="0">
                <a:latin typeface="Gill Sans MT" panose="020B0502020104020203" pitchFamily="34" charset="0"/>
              </a:rPr>
              <a:t> 1% increase in distance between reporting and partnering countries brings 1.14% decline in Agriculture exports.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300" dirty="0">
                <a:latin typeface="Gill Sans MT" panose="020B0502020104020203" pitchFamily="34" charset="0"/>
              </a:rPr>
              <a:t> 1% growth in exchange rate volatility, declines the Agriculture exports by 0.23%.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300" dirty="0">
                <a:latin typeface="Gill Sans MT" panose="020B0502020104020203" pitchFamily="34" charset="0"/>
              </a:rPr>
              <a:t> There is a greater possibility for reporting country to have relatively large Agriculture exports if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300" dirty="0">
                <a:latin typeface="Gill Sans MT" panose="020B0502020104020203" pitchFamily="34" charset="0"/>
              </a:rPr>
              <a:t>Trading partners have a common border.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300" dirty="0">
                <a:latin typeface="Gill Sans MT" panose="020B0502020104020203" pitchFamily="34" charset="0"/>
              </a:rPr>
              <a:t>Trading partners have an FTA.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8945556"/>
              </p:ext>
            </p:extLst>
          </p:nvPr>
        </p:nvGraphicFramePr>
        <p:xfrm>
          <a:off x="6980350" y="2100121"/>
          <a:ext cx="4975539" cy="4110379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2357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3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4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31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Gill Sans MT" panose="020B0502020104020203" pitchFamily="34" charset="0"/>
                        </a:rPr>
                        <a:t>Dependent Variable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Gill Sans MT" panose="020B0502020104020203" pitchFamily="34" charset="0"/>
                        </a:rPr>
                        <a:t>Exports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2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Gill Sans MT" panose="020B0502020104020203" pitchFamily="34" charset="0"/>
                        </a:rPr>
                        <a:t>Independent Variable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Gill Sans MT" panose="020B0502020104020203" pitchFamily="34" charset="0"/>
                        </a:rPr>
                        <a:t>Coefficient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Gill Sans MT" panose="020B0502020104020203" pitchFamily="34" charset="0"/>
                        </a:rPr>
                        <a:t>Probability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1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Gill Sans MT" panose="020B0502020104020203" pitchFamily="34" charset="0"/>
                        </a:rPr>
                        <a:t>Ln(GDPP)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Gill Sans MT" panose="020B0502020104020203" pitchFamily="34" charset="0"/>
                        </a:rPr>
                        <a:t>0.54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Gill Sans MT" panose="020B0502020104020203" pitchFamily="34" charset="0"/>
                        </a:rPr>
                        <a:t>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1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Gill Sans MT" panose="020B0502020104020203" pitchFamily="34" charset="0"/>
                        </a:rPr>
                        <a:t>Ln(GDPR)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Gill Sans MT" panose="020B0502020104020203" pitchFamily="34" charset="0"/>
                        </a:rPr>
                        <a:t>0.55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Gill Sans MT" panose="020B0502020104020203" pitchFamily="34" charset="0"/>
                        </a:rPr>
                        <a:t>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1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Gill Sans MT" panose="020B0502020104020203" pitchFamily="34" charset="0"/>
                        </a:rPr>
                        <a:t>Ln(D)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Gill Sans MT" panose="020B0502020104020203" pitchFamily="34" charset="0"/>
                        </a:rPr>
                        <a:t>-1.14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Gill Sans MT" panose="020B0502020104020203" pitchFamily="34" charset="0"/>
                        </a:rPr>
                        <a:t>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1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Gill Sans MT" panose="020B0502020104020203" pitchFamily="34" charset="0"/>
                        </a:rPr>
                        <a:t>Ln(EV)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Gill Sans MT" panose="020B0502020104020203" pitchFamily="34" charset="0"/>
                        </a:rPr>
                        <a:t>-0.23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Gill Sans MT" panose="020B0502020104020203" pitchFamily="34" charset="0"/>
                        </a:rPr>
                        <a:t>0.00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1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Gill Sans MT" panose="020B0502020104020203" pitchFamily="34" charset="0"/>
                        </a:rPr>
                        <a:t>FTA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Gill Sans MT" panose="020B0502020104020203" pitchFamily="34" charset="0"/>
                        </a:rPr>
                        <a:t>1.11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Gill Sans MT" panose="020B0502020104020203" pitchFamily="34" charset="0"/>
                        </a:rPr>
                        <a:t>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1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Gill Sans MT" panose="020B0502020104020203" pitchFamily="34" charset="0"/>
                        </a:rPr>
                        <a:t>CL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Gill Sans MT" panose="020B0502020104020203" pitchFamily="34" charset="0"/>
                        </a:rPr>
                        <a:t>-0.04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Gill Sans MT" panose="020B0502020104020203" pitchFamily="34" charset="0"/>
                        </a:rPr>
                        <a:t>0.62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1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Gill Sans MT" panose="020B0502020104020203" pitchFamily="34" charset="0"/>
                        </a:rPr>
                        <a:t>BR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Gill Sans MT" panose="020B0502020104020203" pitchFamily="34" charset="0"/>
                        </a:rPr>
                        <a:t>1.12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Gill Sans MT" panose="020B0502020104020203" pitchFamily="34" charset="0"/>
                        </a:rPr>
                        <a:t>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1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Gill Sans MT" panose="020B0502020104020203" pitchFamily="34" charset="0"/>
                        </a:rPr>
                        <a:t>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Gill Sans MT" panose="020B0502020104020203" pitchFamily="34" charset="0"/>
                        </a:rPr>
                        <a:t>10.95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Gill Sans MT" panose="020B0502020104020203" pitchFamily="34" charset="0"/>
                        </a:rPr>
                        <a:t>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311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Gill Sans MT" panose="020B0502020104020203" pitchFamily="34" charset="0"/>
                        </a:rPr>
                        <a:t> Fixed Effects Included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80350" y="1700011"/>
            <a:ext cx="32969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Gill Sans MT" panose="020B0502020104020203" pitchFamily="34" charset="0"/>
              </a:rPr>
              <a:t>Estimated - Gravity Model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81847" y="801040"/>
            <a:ext cx="28591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latin typeface="Gill Sans MT" panose="020B0502020104020203" pitchFamily="34" charset="0"/>
              </a:rPr>
              <a:t>Results</a:t>
            </a:r>
          </a:p>
        </p:txBody>
      </p:sp>
      <p:pic>
        <p:nvPicPr>
          <p:cNvPr id="8" name="Picture 2" descr="Trade Development Authority of Pakistan (TDAP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9" y="59054"/>
            <a:ext cx="914400" cy="91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559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CC9AC8D-1FB9-4E31-9BB6-13F15ABBE5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85" y="0"/>
            <a:ext cx="1270715" cy="1017431"/>
          </a:xfrm>
          <a:prstGeom prst="rect">
            <a:avLst/>
          </a:prstGeom>
        </p:spPr>
      </p:pic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6545408"/>
              </p:ext>
            </p:extLst>
          </p:nvPr>
        </p:nvGraphicFramePr>
        <p:xfrm>
          <a:off x="1249251" y="2224870"/>
          <a:ext cx="9769800" cy="4023357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156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2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9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52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Gill Sans MT" panose="020B0502020104020203" pitchFamily="34" charset="0"/>
                        </a:rPr>
                        <a:t>Product Code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  <a:latin typeface="Gill Sans MT" panose="020B0502020104020203" pitchFamily="34" charset="0"/>
                        </a:rPr>
                        <a:t>Product Label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Gill Sans MT" panose="020B0502020104020203" pitchFamily="34" charset="0"/>
                        </a:rPr>
                        <a:t>China (CPFTA)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Gill Sans MT" panose="020B0502020104020203" pitchFamily="34" charset="0"/>
                        </a:rPr>
                        <a:t>Indonesia</a:t>
                      </a:r>
                    </a:p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Gill Sans MT" panose="020B0502020104020203" pitchFamily="34" charset="0"/>
                        </a:rPr>
                        <a:t>(PTA)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Gill Sans MT" panose="020B0502020104020203" pitchFamily="34" charset="0"/>
                        </a:rPr>
                        <a:t>Malaysia</a:t>
                      </a:r>
                    </a:p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Gill Sans MT" panose="020B0502020104020203" pitchFamily="34" charset="0"/>
                        </a:rPr>
                        <a:t>(</a:t>
                      </a:r>
                      <a:r>
                        <a:rPr lang="en-US" sz="2000" b="1" dirty="0">
                          <a:latin typeface="Gill Sans MT" panose="020B0502020104020203" pitchFamily="34" charset="0"/>
                        </a:rPr>
                        <a:t>MPCEPA</a:t>
                      </a:r>
                      <a:r>
                        <a:rPr lang="en-US" sz="2000" b="1" u="none" strike="noStrike" dirty="0">
                          <a:effectLst/>
                          <a:latin typeface="Gill Sans MT" panose="020B0502020104020203" pitchFamily="34" charset="0"/>
                        </a:rPr>
                        <a:t>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8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 02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Meat and edible meat offal.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     71,439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       11,902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Gill Sans MT" panose="020B0502020104020203" pitchFamily="34" charset="0"/>
                        </a:rPr>
                        <a:t>     13,756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8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Gill Sans MT" panose="020B0502020104020203" pitchFamily="34" charset="0"/>
                        </a:rPr>
                        <a:t>06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Live trees and other plants;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     62,503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       15,678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       17,119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8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Gill Sans MT" panose="020B0502020104020203" pitchFamily="34" charset="0"/>
                        </a:rPr>
                        <a:t>09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Coffee, tea, mate and spices.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     62,326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       3,153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Gill Sans MT" panose="020B0502020104020203" pitchFamily="34" charset="0"/>
                        </a:rPr>
                        <a:t>       6,440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8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Gill Sans MT" panose="020B0502020104020203" pitchFamily="34" charset="0"/>
                        </a:rPr>
                        <a:t> 07 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Vegetables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     62,218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     10,678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Gill Sans MT" panose="020B0502020104020203" pitchFamily="34" charset="0"/>
                        </a:rPr>
                        <a:t>     43,134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8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Gill Sans MT" panose="020B0502020104020203" pitchFamily="34" charset="0"/>
                        </a:rPr>
                        <a:t> 14 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Vegetable plaiting materials;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     61,902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       3,150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Gill Sans MT" panose="020B0502020104020203" pitchFamily="34" charset="0"/>
                        </a:rPr>
                        <a:t>       7,110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8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Gill Sans MT" panose="020B0502020104020203" pitchFamily="34" charset="0"/>
                        </a:rPr>
                        <a:t> 04 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  <a:latin typeface="Gill Sans MT" panose="020B0502020104020203" pitchFamily="34" charset="0"/>
                        </a:rPr>
                        <a:t>Dairy produce; birds' eggs; natural honey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     60,383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       5,089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Gill Sans MT" panose="020B0502020104020203" pitchFamily="34" charset="0"/>
                        </a:rPr>
                        <a:t>       7,104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8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Gill Sans MT" panose="020B0502020104020203" pitchFamily="34" charset="0"/>
                        </a:rPr>
                        <a:t> 08 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  <a:latin typeface="Gill Sans MT" panose="020B0502020104020203" pitchFamily="34" charset="0"/>
                        </a:rPr>
                        <a:t>Fruits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     55,198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     13,481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Gill Sans MT" panose="020B0502020104020203" pitchFamily="34" charset="0"/>
                        </a:rPr>
                        <a:t>     16,136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8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Gill Sans MT" panose="020B0502020104020203" pitchFamily="34" charset="0"/>
                        </a:rPr>
                        <a:t> 05 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Products of animal origin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Gill Sans MT" panose="020B0502020104020203" pitchFamily="34" charset="0"/>
                        </a:rPr>
                        <a:t>     50,361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       5,791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     16,902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8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Gill Sans MT" panose="020B0502020104020203" pitchFamily="34" charset="0"/>
                        </a:rPr>
                        <a:t> 13 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  <a:latin typeface="Gill Sans MT" panose="020B0502020104020203" pitchFamily="34" charset="0"/>
                        </a:rPr>
                        <a:t>Lac; gums, resins 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Gill Sans MT" panose="020B0502020104020203" pitchFamily="34" charset="0"/>
                        </a:rPr>
                        <a:t>     46,114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Gill Sans MT" panose="020B0502020104020203" pitchFamily="34" charset="0"/>
                        </a:rPr>
                        <a:t>     16,098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     16,848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8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 12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  <a:latin typeface="Gill Sans MT" panose="020B0502020104020203" pitchFamily="34" charset="0"/>
                        </a:rPr>
                        <a:t>Oil seeds and oleaginous fruit;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     39,073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Gill Sans MT" panose="020B0502020104020203" pitchFamily="34" charset="0"/>
                        </a:rPr>
                        <a:t>       2,424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Gill Sans MT" panose="020B0502020104020203" pitchFamily="34" charset="0"/>
                        </a:rPr>
                        <a:t>       6,484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16298" marR="16298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95966" y="1393873"/>
            <a:ext cx="10200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Gill Sans MT" panose="020B0502020104020203" pitchFamily="34" charset="0"/>
              </a:rPr>
              <a:t>Pakistan’s Agriculture Export Potential Under Trade Agreements </a:t>
            </a:r>
          </a:p>
          <a:p>
            <a:pPr algn="ctr"/>
            <a:r>
              <a:rPr lang="en-US" sz="1600" dirty="0">
                <a:latin typeface="Gill Sans MT" panose="020B0502020104020203" pitchFamily="34" charset="0"/>
              </a:rPr>
              <a:t>(Thousand USD)</a:t>
            </a:r>
          </a:p>
        </p:txBody>
      </p:sp>
      <p:pic>
        <p:nvPicPr>
          <p:cNvPr id="6" name="Picture 2" descr="Trade Development Authority of Pakistan (TDAP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9" y="59054"/>
            <a:ext cx="914400" cy="91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8654605-2139-FE1F-E6DE-9F761E821E8D}"/>
              </a:ext>
            </a:extLst>
          </p:cNvPr>
          <p:cNvSpPr txBox="1"/>
          <p:nvPr/>
        </p:nvSpPr>
        <p:spPr>
          <a:xfrm>
            <a:off x="8229600" y="6336145"/>
            <a:ext cx="3131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Source: Author’s Estimation</a:t>
            </a:r>
            <a:endParaRPr lang="en-P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888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3990</TotalTime>
  <Words>1533</Words>
  <Application>Microsoft Office PowerPoint</Application>
  <PresentationFormat>Widescreen</PresentationFormat>
  <Paragraphs>323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Gill Sans MT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of Pakistan’s Agriculture Sector Export Potential: Opportunities to Explore CPFTA</dc:title>
  <dc:creator>Farah Attq</dc:creator>
  <cp:lastModifiedBy>Afshan Uroos</cp:lastModifiedBy>
  <cp:revision>162</cp:revision>
  <dcterms:created xsi:type="dcterms:W3CDTF">2022-06-22T04:38:01Z</dcterms:created>
  <dcterms:modified xsi:type="dcterms:W3CDTF">2022-07-04T05:32:44Z</dcterms:modified>
</cp:coreProperties>
</file>