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70" r:id="rId5"/>
    <p:sldId id="260" r:id="rId6"/>
    <p:sldId id="271" r:id="rId7"/>
    <p:sldId id="261" r:id="rId8"/>
    <p:sldId id="262" r:id="rId9"/>
    <p:sldId id="263" r:id="rId10"/>
    <p:sldId id="265" r:id="rId11"/>
    <p:sldId id="264" r:id="rId12"/>
    <p:sldId id="267" r:id="rId13"/>
    <p:sldId id="276" r:id="rId14"/>
    <p:sldId id="277" r:id="rId15"/>
    <p:sldId id="278" r:id="rId16"/>
    <p:sldId id="279" r:id="rId17"/>
    <p:sldId id="280" r:id="rId18"/>
    <p:sldId id="281" r:id="rId19"/>
    <p:sldId id="272" r:id="rId20"/>
    <p:sldId id="274" r:id="rId21"/>
    <p:sldId id="273" r:id="rId22"/>
    <p:sldId id="282"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1741" autoAdjust="0"/>
  </p:normalViewPr>
  <p:slideViewPr>
    <p:cSldViewPr snapToGrid="0">
      <p:cViewPr varScale="1">
        <p:scale>
          <a:sx n="58" d="100"/>
          <a:sy n="58" d="100"/>
        </p:scale>
        <p:origin x="92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zib_mumtaz\Desktop\CFTA%20Paper\Descriptiv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azib_mumtaz\Desktop\CFTA%20Paper\Descriptiv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azib_mumtaz\Desktop\CFTA%20Paper\Descriptiv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azib_mumtaz\Desktop\CFTA%20Paper\Descriptiv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azib_mumtaz\Desktop\CFTA%20Paper\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azib_mumtaz\Desktop\CFTA%20Paper\export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575240594925638E-2"/>
          <c:y val="0.1308923884514436"/>
          <c:w val="0.87523672521704021"/>
          <c:h val="0.73757240871206886"/>
        </c:manualLayout>
      </c:layout>
      <c:barChart>
        <c:barDir val="col"/>
        <c:grouping val="clustered"/>
        <c:varyColors val="0"/>
        <c:ser>
          <c:idx val="0"/>
          <c:order val="0"/>
          <c:tx>
            <c:strRef>
              <c:f>'National '!$C$27</c:f>
              <c:strCache>
                <c:ptCount val="1"/>
                <c:pt idx="0">
                  <c:v>Exports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'National '!$B$28:$B$32</c:f>
              <c:numCache>
                <c:formatCode>General</c:formatCode>
                <c:ptCount val="5"/>
                <c:pt idx="0">
                  <c:v>2003</c:v>
                </c:pt>
                <c:pt idx="1">
                  <c:v>2008</c:v>
                </c:pt>
                <c:pt idx="2">
                  <c:v>2013</c:v>
                </c:pt>
                <c:pt idx="3">
                  <c:v>2018</c:v>
                </c:pt>
                <c:pt idx="4">
                  <c:v>2021</c:v>
                </c:pt>
              </c:numCache>
            </c:numRef>
          </c:cat>
          <c:val>
            <c:numRef>
              <c:f>'National '!$C$28:$C$32</c:f>
              <c:numCache>
                <c:formatCode>_(* #,##0_);_(* \(#,##0\);_(* "-"??_);_(@_)</c:formatCode>
                <c:ptCount val="5"/>
                <c:pt idx="0">
                  <c:v>259.637</c:v>
                </c:pt>
                <c:pt idx="1">
                  <c:v>727</c:v>
                </c:pt>
                <c:pt idx="2">
                  <c:v>2652</c:v>
                </c:pt>
                <c:pt idx="3">
                  <c:v>1818</c:v>
                </c:pt>
                <c:pt idx="4">
                  <c:v>3010.3040000000001</c:v>
                </c:pt>
              </c:numCache>
            </c:numRef>
          </c:val>
          <c:extLst>
            <c:ext xmlns:c16="http://schemas.microsoft.com/office/drawing/2014/chart" uri="{C3380CC4-5D6E-409C-BE32-E72D297353CC}">
              <c16:uniqueId val="{00000000-E5C9-4765-8A2A-FAE224B7F5D0}"/>
            </c:ext>
          </c:extLst>
        </c:ser>
        <c:ser>
          <c:idx val="1"/>
          <c:order val="1"/>
          <c:tx>
            <c:strRef>
              <c:f>'National '!$D$27</c:f>
              <c:strCache>
                <c:ptCount val="1"/>
                <c:pt idx="0">
                  <c:v>Imports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'National '!$B$28:$B$32</c:f>
              <c:numCache>
                <c:formatCode>General</c:formatCode>
                <c:ptCount val="5"/>
                <c:pt idx="0">
                  <c:v>2003</c:v>
                </c:pt>
                <c:pt idx="1">
                  <c:v>2008</c:v>
                </c:pt>
                <c:pt idx="2">
                  <c:v>2013</c:v>
                </c:pt>
                <c:pt idx="3">
                  <c:v>2018</c:v>
                </c:pt>
                <c:pt idx="4">
                  <c:v>2021</c:v>
                </c:pt>
              </c:numCache>
            </c:numRef>
          </c:cat>
          <c:val>
            <c:numRef>
              <c:f>'National '!$D$28:$D$32</c:f>
              <c:numCache>
                <c:formatCode>_(* #,##0_);_(* \(#,##0\);_(* "-"??_);_(@_)</c:formatCode>
                <c:ptCount val="5"/>
                <c:pt idx="0">
                  <c:v>957.33</c:v>
                </c:pt>
                <c:pt idx="1">
                  <c:v>4738</c:v>
                </c:pt>
                <c:pt idx="2">
                  <c:v>6626</c:v>
                </c:pt>
                <c:pt idx="3">
                  <c:v>14544</c:v>
                </c:pt>
                <c:pt idx="4">
                  <c:v>20517.509999999998</c:v>
                </c:pt>
              </c:numCache>
            </c:numRef>
          </c:val>
          <c:extLst>
            <c:ext xmlns:c16="http://schemas.microsoft.com/office/drawing/2014/chart" uri="{C3380CC4-5D6E-409C-BE32-E72D297353CC}">
              <c16:uniqueId val="{00000001-E5C9-4765-8A2A-FAE224B7F5D0}"/>
            </c:ext>
          </c:extLst>
        </c:ser>
        <c:ser>
          <c:idx val="2"/>
          <c:order val="2"/>
          <c:tx>
            <c:strRef>
              <c:f>'National '!$E$27</c:f>
              <c:strCache>
                <c:ptCount val="1"/>
                <c:pt idx="0">
                  <c:v>Deficit</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'National '!$B$28:$B$32</c:f>
              <c:numCache>
                <c:formatCode>General</c:formatCode>
                <c:ptCount val="5"/>
                <c:pt idx="0">
                  <c:v>2003</c:v>
                </c:pt>
                <c:pt idx="1">
                  <c:v>2008</c:v>
                </c:pt>
                <c:pt idx="2">
                  <c:v>2013</c:v>
                </c:pt>
                <c:pt idx="3">
                  <c:v>2018</c:v>
                </c:pt>
                <c:pt idx="4">
                  <c:v>2021</c:v>
                </c:pt>
              </c:numCache>
            </c:numRef>
          </c:cat>
          <c:val>
            <c:numRef>
              <c:f>'National '!$E$28:$E$32</c:f>
              <c:numCache>
                <c:formatCode>_(* #,##0_);_(* \(#,##0\);_(* "-"??_);_(@_)</c:formatCode>
                <c:ptCount val="5"/>
                <c:pt idx="0">
                  <c:v>-697.69299999999998</c:v>
                </c:pt>
                <c:pt idx="1">
                  <c:v>-4011</c:v>
                </c:pt>
                <c:pt idx="2">
                  <c:v>-3974</c:v>
                </c:pt>
                <c:pt idx="3">
                  <c:v>-12726</c:v>
                </c:pt>
                <c:pt idx="4">
                  <c:v>-17507.205999999998</c:v>
                </c:pt>
              </c:numCache>
            </c:numRef>
          </c:val>
          <c:extLst>
            <c:ext xmlns:c16="http://schemas.microsoft.com/office/drawing/2014/chart" uri="{C3380CC4-5D6E-409C-BE32-E72D297353CC}">
              <c16:uniqueId val="{00000002-E5C9-4765-8A2A-FAE224B7F5D0}"/>
            </c:ext>
          </c:extLst>
        </c:ser>
        <c:dLbls>
          <c:dLblPos val="outEnd"/>
          <c:showLegendKey val="0"/>
          <c:showVal val="1"/>
          <c:showCatName val="0"/>
          <c:showSerName val="0"/>
          <c:showPercent val="0"/>
          <c:showBubbleSize val="0"/>
        </c:dLbls>
        <c:gapWidth val="100"/>
        <c:overlap val="-24"/>
        <c:axId val="2061961200"/>
        <c:axId val="2061968816"/>
      </c:barChart>
      <c:catAx>
        <c:axId val="2061961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2061968816"/>
        <c:crosses val="autoZero"/>
        <c:auto val="1"/>
        <c:lblAlgn val="ctr"/>
        <c:lblOffset val="100"/>
        <c:noMultiLvlLbl val="0"/>
      </c:catAx>
      <c:valAx>
        <c:axId val="2061968816"/>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2061961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legend>
    <c:plotVisOnly val="1"/>
    <c:dispBlanksAs val="gap"/>
    <c:showDLblsOverMax val="0"/>
  </c:chart>
  <c:spPr>
    <a:noFill/>
    <a:ln>
      <a:noFill/>
    </a:ln>
    <a:effectLst/>
  </c:spPr>
  <c:txPr>
    <a:bodyPr/>
    <a:lstStyle/>
    <a:p>
      <a:pPr>
        <a:defRPr sz="2000">
          <a:latin typeface="Gill Sans MT" panose="020B0502020104020203"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'National '!$C$34</c:f>
              <c:strCache>
                <c:ptCount val="1"/>
                <c:pt idx="0">
                  <c:v>Exports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'National '!$B$35:$B$38</c:f>
              <c:strCache>
                <c:ptCount val="4"/>
                <c:pt idx="0">
                  <c:v>2003-2008</c:v>
                </c:pt>
                <c:pt idx="1">
                  <c:v>2008-2013</c:v>
                </c:pt>
                <c:pt idx="2">
                  <c:v>2013-2018</c:v>
                </c:pt>
                <c:pt idx="3">
                  <c:v>2018-2021</c:v>
                </c:pt>
              </c:strCache>
            </c:strRef>
          </c:cat>
          <c:val>
            <c:numRef>
              <c:f>'National '!$C$35:$C$38</c:f>
              <c:numCache>
                <c:formatCode>0%</c:formatCode>
                <c:ptCount val="4"/>
                <c:pt idx="0">
                  <c:v>0.22866522249208066</c:v>
                </c:pt>
                <c:pt idx="1">
                  <c:v>0.29541171952096668</c:v>
                </c:pt>
                <c:pt idx="2">
                  <c:v>-7.2734563663728213E-2</c:v>
                </c:pt>
                <c:pt idx="3">
                  <c:v>0.18305651704348658</c:v>
                </c:pt>
              </c:numCache>
            </c:numRef>
          </c:val>
          <c:extLst>
            <c:ext xmlns:c16="http://schemas.microsoft.com/office/drawing/2014/chart" uri="{C3380CC4-5D6E-409C-BE32-E72D297353CC}">
              <c16:uniqueId val="{00000000-81BC-4D19-82CA-4875B37427DF}"/>
            </c:ext>
          </c:extLst>
        </c:ser>
        <c:ser>
          <c:idx val="1"/>
          <c:order val="1"/>
          <c:tx>
            <c:strRef>
              <c:f>'National '!$D$34</c:f>
              <c:strCache>
                <c:ptCount val="1"/>
                <c:pt idx="0">
                  <c:v>Imports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'National '!$B$35:$B$38</c:f>
              <c:strCache>
                <c:ptCount val="4"/>
                <c:pt idx="0">
                  <c:v>2003-2008</c:v>
                </c:pt>
                <c:pt idx="1">
                  <c:v>2008-2013</c:v>
                </c:pt>
                <c:pt idx="2">
                  <c:v>2013-2018</c:v>
                </c:pt>
                <c:pt idx="3">
                  <c:v>2018-2021</c:v>
                </c:pt>
              </c:strCache>
            </c:strRef>
          </c:cat>
          <c:val>
            <c:numRef>
              <c:f>'National '!$D$35:$D$38</c:f>
              <c:numCache>
                <c:formatCode>0%</c:formatCode>
                <c:ptCount val="4"/>
                <c:pt idx="0">
                  <c:v>0.37691356191989223</c:v>
                </c:pt>
                <c:pt idx="1">
                  <c:v>6.9378073349563252E-2</c:v>
                </c:pt>
                <c:pt idx="2">
                  <c:v>0.17027111795264571</c:v>
                </c:pt>
                <c:pt idx="3">
                  <c:v>0.12153697479754766</c:v>
                </c:pt>
              </c:numCache>
            </c:numRef>
          </c:val>
          <c:extLst>
            <c:ext xmlns:c16="http://schemas.microsoft.com/office/drawing/2014/chart" uri="{C3380CC4-5D6E-409C-BE32-E72D297353CC}">
              <c16:uniqueId val="{00000001-81BC-4D19-82CA-4875B37427DF}"/>
            </c:ext>
          </c:extLst>
        </c:ser>
        <c:dLbls>
          <c:showLegendKey val="0"/>
          <c:showVal val="1"/>
          <c:showCatName val="0"/>
          <c:showSerName val="0"/>
          <c:showPercent val="0"/>
          <c:showBubbleSize val="0"/>
        </c:dLbls>
        <c:gapWidth val="219"/>
        <c:axId val="2061967728"/>
        <c:axId val="2061968272"/>
      </c:barChart>
      <c:lineChart>
        <c:grouping val="standard"/>
        <c:varyColors val="0"/>
        <c:ser>
          <c:idx val="2"/>
          <c:order val="2"/>
          <c:tx>
            <c:strRef>
              <c:f>'National '!$E$34</c:f>
              <c:strCache>
                <c:ptCount val="1"/>
                <c:pt idx="0">
                  <c:v>Deficit</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dLbls>
            <c:dLbl>
              <c:idx val="0"/>
              <c:layout>
                <c:manualLayout>
                  <c:x val="-5.0675675675675678E-2"/>
                  <c:y val="-4.40705128205128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1BC-4D19-82CA-4875B37427DF}"/>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'National '!$B$35:$B$38</c:f>
              <c:strCache>
                <c:ptCount val="4"/>
                <c:pt idx="0">
                  <c:v>2003-2008</c:v>
                </c:pt>
                <c:pt idx="1">
                  <c:v>2008-2013</c:v>
                </c:pt>
                <c:pt idx="2">
                  <c:v>2013-2018</c:v>
                </c:pt>
                <c:pt idx="3">
                  <c:v>2018-2021</c:v>
                </c:pt>
              </c:strCache>
            </c:strRef>
          </c:cat>
          <c:val>
            <c:numRef>
              <c:f>'National '!$E$35:$E$38</c:f>
              <c:numCache>
                <c:formatCode>0%</c:formatCode>
                <c:ptCount val="4"/>
                <c:pt idx="0">
                  <c:v>0.4187884987583721</c:v>
                </c:pt>
                <c:pt idx="1">
                  <c:v>-1.8517718825499241E-3</c:v>
                </c:pt>
                <c:pt idx="2">
                  <c:v>0.26209722319846906</c:v>
                </c:pt>
                <c:pt idx="3">
                  <c:v>0.11217972680997201</c:v>
                </c:pt>
              </c:numCache>
            </c:numRef>
          </c:val>
          <c:smooth val="0"/>
          <c:extLst>
            <c:ext xmlns:c16="http://schemas.microsoft.com/office/drawing/2014/chart" uri="{C3380CC4-5D6E-409C-BE32-E72D297353CC}">
              <c16:uniqueId val="{00000003-81BC-4D19-82CA-4875B37427DF}"/>
            </c:ext>
          </c:extLst>
        </c:ser>
        <c:dLbls>
          <c:showLegendKey val="0"/>
          <c:showVal val="1"/>
          <c:showCatName val="0"/>
          <c:showSerName val="0"/>
          <c:showPercent val="0"/>
          <c:showBubbleSize val="0"/>
        </c:dLbls>
        <c:marker val="1"/>
        <c:smooth val="0"/>
        <c:axId val="2061967728"/>
        <c:axId val="2061968272"/>
      </c:lineChart>
      <c:catAx>
        <c:axId val="206196772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2061968272"/>
        <c:crosses val="autoZero"/>
        <c:auto val="1"/>
        <c:lblAlgn val="ctr"/>
        <c:lblOffset val="100"/>
        <c:noMultiLvlLbl val="0"/>
      </c:catAx>
      <c:valAx>
        <c:axId val="2061968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2061967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legend>
    <c:plotVisOnly val="1"/>
    <c:dispBlanksAs val="gap"/>
    <c:showDLblsOverMax val="0"/>
  </c:chart>
  <c:spPr>
    <a:noFill/>
    <a:ln>
      <a:noFill/>
    </a:ln>
    <a:effectLst/>
  </c:spPr>
  <c:txPr>
    <a:bodyPr/>
    <a:lstStyle/>
    <a:p>
      <a:pPr>
        <a:defRPr sz="2000">
          <a:latin typeface="Gill Sans MT" panose="020B0502020104020203"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X!$B$3</c:f>
              <c:strCache>
                <c:ptCount val="1"/>
                <c:pt idx="0">
                  <c:v>Raw Cotton</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Gill Sans MT" panose="020B0502020104020203"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X!$C$2:$G$2</c:f>
              <c:numCache>
                <c:formatCode>General</c:formatCode>
                <c:ptCount val="5"/>
                <c:pt idx="0">
                  <c:v>2003</c:v>
                </c:pt>
                <c:pt idx="1">
                  <c:v>2008</c:v>
                </c:pt>
                <c:pt idx="2">
                  <c:v>2013</c:v>
                </c:pt>
                <c:pt idx="3">
                  <c:v>2018</c:v>
                </c:pt>
                <c:pt idx="4">
                  <c:v>2021</c:v>
                </c:pt>
              </c:numCache>
            </c:numRef>
          </c:cat>
          <c:val>
            <c:numRef>
              <c:f>X!$C$3:$G$3</c:f>
              <c:numCache>
                <c:formatCode>0%</c:formatCode>
                <c:ptCount val="5"/>
                <c:pt idx="0">
                  <c:v>0.65</c:v>
                </c:pt>
                <c:pt idx="1">
                  <c:v>0.53</c:v>
                </c:pt>
                <c:pt idx="2">
                  <c:v>0.73</c:v>
                </c:pt>
                <c:pt idx="3">
                  <c:v>0.48</c:v>
                </c:pt>
                <c:pt idx="4">
                  <c:v>0.27</c:v>
                </c:pt>
              </c:numCache>
            </c:numRef>
          </c:val>
          <c:extLst>
            <c:ext xmlns:c16="http://schemas.microsoft.com/office/drawing/2014/chart" uri="{C3380CC4-5D6E-409C-BE32-E72D297353CC}">
              <c16:uniqueId val="{00000000-069E-475F-AC05-C476CBA0B39C}"/>
            </c:ext>
          </c:extLst>
        </c:ser>
        <c:ser>
          <c:idx val="1"/>
          <c:order val="1"/>
          <c:tx>
            <c:strRef>
              <c:f>X!$B$4</c:f>
              <c:strCache>
                <c:ptCount val="1"/>
                <c:pt idx="0">
                  <c:v>Terapthalic acid</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Gill Sans MT" panose="020B0502020104020203"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X!$C$2:$G$2</c:f>
              <c:numCache>
                <c:formatCode>General</c:formatCode>
                <c:ptCount val="5"/>
                <c:pt idx="0">
                  <c:v>2003</c:v>
                </c:pt>
                <c:pt idx="1">
                  <c:v>2008</c:v>
                </c:pt>
                <c:pt idx="2">
                  <c:v>2013</c:v>
                </c:pt>
                <c:pt idx="3">
                  <c:v>2018</c:v>
                </c:pt>
                <c:pt idx="4">
                  <c:v>2021</c:v>
                </c:pt>
              </c:numCache>
            </c:numRef>
          </c:cat>
          <c:val>
            <c:numRef>
              <c:f>X!$C$4:$G$4</c:f>
              <c:numCache>
                <c:formatCode>0%</c:formatCode>
                <c:ptCount val="5"/>
                <c:pt idx="0">
                  <c:v>0.1</c:v>
                </c:pt>
                <c:pt idx="1">
                  <c:v>0</c:v>
                </c:pt>
                <c:pt idx="2">
                  <c:v>0</c:v>
                </c:pt>
                <c:pt idx="3">
                  <c:v>0</c:v>
                </c:pt>
                <c:pt idx="4">
                  <c:v>0</c:v>
                </c:pt>
              </c:numCache>
            </c:numRef>
          </c:val>
          <c:extLst>
            <c:ext xmlns:c16="http://schemas.microsoft.com/office/drawing/2014/chart" uri="{C3380CC4-5D6E-409C-BE32-E72D297353CC}">
              <c16:uniqueId val="{00000001-069E-475F-AC05-C476CBA0B39C}"/>
            </c:ext>
          </c:extLst>
        </c:ser>
        <c:ser>
          <c:idx val="2"/>
          <c:order val="2"/>
          <c:tx>
            <c:strRef>
              <c:f>X!$B$5</c:f>
              <c:strCache>
                <c:ptCount val="1"/>
                <c:pt idx="0">
                  <c:v>Seafood</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Gill Sans MT" panose="020B0502020104020203"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X!$C$2:$G$2</c:f>
              <c:numCache>
                <c:formatCode>General</c:formatCode>
                <c:ptCount val="5"/>
                <c:pt idx="0">
                  <c:v>2003</c:v>
                </c:pt>
                <c:pt idx="1">
                  <c:v>2008</c:v>
                </c:pt>
                <c:pt idx="2">
                  <c:v>2013</c:v>
                </c:pt>
                <c:pt idx="3">
                  <c:v>2018</c:v>
                </c:pt>
                <c:pt idx="4">
                  <c:v>2021</c:v>
                </c:pt>
              </c:numCache>
            </c:numRef>
          </c:cat>
          <c:val>
            <c:numRef>
              <c:f>X!$C$5:$G$5</c:f>
              <c:numCache>
                <c:formatCode>0%</c:formatCode>
                <c:ptCount val="5"/>
                <c:pt idx="0">
                  <c:v>0.08</c:v>
                </c:pt>
                <c:pt idx="1">
                  <c:v>0.06</c:v>
                </c:pt>
                <c:pt idx="2">
                  <c:v>0.01</c:v>
                </c:pt>
                <c:pt idx="3">
                  <c:v>0.05</c:v>
                </c:pt>
                <c:pt idx="4">
                  <c:v>0.05</c:v>
                </c:pt>
              </c:numCache>
            </c:numRef>
          </c:val>
          <c:extLst>
            <c:ext xmlns:c16="http://schemas.microsoft.com/office/drawing/2014/chart" uri="{C3380CC4-5D6E-409C-BE32-E72D297353CC}">
              <c16:uniqueId val="{00000002-069E-475F-AC05-C476CBA0B39C}"/>
            </c:ext>
          </c:extLst>
        </c:ser>
        <c:ser>
          <c:idx val="3"/>
          <c:order val="3"/>
          <c:tx>
            <c:strRef>
              <c:f>X!$B$6</c:f>
              <c:strCache>
                <c:ptCount val="1"/>
                <c:pt idx="0">
                  <c:v>Leather</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Gill Sans MT" panose="020B0502020104020203"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X!$C$2:$G$2</c:f>
              <c:numCache>
                <c:formatCode>General</c:formatCode>
                <c:ptCount val="5"/>
                <c:pt idx="0">
                  <c:v>2003</c:v>
                </c:pt>
                <c:pt idx="1">
                  <c:v>2008</c:v>
                </c:pt>
                <c:pt idx="2">
                  <c:v>2013</c:v>
                </c:pt>
                <c:pt idx="3">
                  <c:v>2018</c:v>
                </c:pt>
                <c:pt idx="4">
                  <c:v>2021</c:v>
                </c:pt>
              </c:numCache>
            </c:numRef>
          </c:cat>
          <c:val>
            <c:numRef>
              <c:f>X!$C$6:$G$6</c:f>
              <c:numCache>
                <c:formatCode>0%</c:formatCode>
                <c:ptCount val="5"/>
                <c:pt idx="0">
                  <c:v>0.06</c:v>
                </c:pt>
                <c:pt idx="1">
                  <c:v>0.06</c:v>
                </c:pt>
                <c:pt idx="2">
                  <c:v>0.02</c:v>
                </c:pt>
                <c:pt idx="3">
                  <c:v>0.02</c:v>
                </c:pt>
                <c:pt idx="4">
                  <c:v>0.01</c:v>
                </c:pt>
              </c:numCache>
            </c:numRef>
          </c:val>
          <c:extLst>
            <c:ext xmlns:c16="http://schemas.microsoft.com/office/drawing/2014/chart" uri="{C3380CC4-5D6E-409C-BE32-E72D297353CC}">
              <c16:uniqueId val="{00000003-069E-475F-AC05-C476CBA0B39C}"/>
            </c:ext>
          </c:extLst>
        </c:ser>
        <c:ser>
          <c:idx val="4"/>
          <c:order val="4"/>
          <c:tx>
            <c:strRef>
              <c:f>X!$B$7</c:f>
              <c:strCache>
                <c:ptCount val="1"/>
                <c:pt idx="0">
                  <c:v>Ores </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Gill Sans MT" panose="020B0502020104020203"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X!$C$2:$G$2</c:f>
              <c:numCache>
                <c:formatCode>General</c:formatCode>
                <c:ptCount val="5"/>
                <c:pt idx="0">
                  <c:v>2003</c:v>
                </c:pt>
                <c:pt idx="1">
                  <c:v>2008</c:v>
                </c:pt>
                <c:pt idx="2">
                  <c:v>2013</c:v>
                </c:pt>
                <c:pt idx="3">
                  <c:v>2018</c:v>
                </c:pt>
                <c:pt idx="4">
                  <c:v>2021</c:v>
                </c:pt>
              </c:numCache>
            </c:numRef>
          </c:cat>
          <c:val>
            <c:numRef>
              <c:f>X!$C$7:$G$7</c:f>
              <c:numCache>
                <c:formatCode>0%</c:formatCode>
                <c:ptCount val="5"/>
                <c:pt idx="0">
                  <c:v>0.02</c:v>
                </c:pt>
                <c:pt idx="1">
                  <c:v>0.21</c:v>
                </c:pt>
                <c:pt idx="2">
                  <c:v>0.05</c:v>
                </c:pt>
                <c:pt idx="3">
                  <c:v>0.04</c:v>
                </c:pt>
                <c:pt idx="4">
                  <c:v>0.04</c:v>
                </c:pt>
              </c:numCache>
            </c:numRef>
          </c:val>
          <c:extLst>
            <c:ext xmlns:c16="http://schemas.microsoft.com/office/drawing/2014/chart" uri="{C3380CC4-5D6E-409C-BE32-E72D297353CC}">
              <c16:uniqueId val="{00000004-069E-475F-AC05-C476CBA0B39C}"/>
            </c:ext>
          </c:extLst>
        </c:ser>
        <c:ser>
          <c:idx val="5"/>
          <c:order val="5"/>
          <c:tx>
            <c:strRef>
              <c:f>X!$B$8</c:f>
              <c:strCache>
                <c:ptCount val="1"/>
                <c:pt idx="0">
                  <c:v>Cereals</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Gill Sans MT" panose="020B0502020104020203"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X!$C$2:$G$2</c:f>
              <c:numCache>
                <c:formatCode>General</c:formatCode>
                <c:ptCount val="5"/>
                <c:pt idx="0">
                  <c:v>2003</c:v>
                </c:pt>
                <c:pt idx="1">
                  <c:v>2008</c:v>
                </c:pt>
                <c:pt idx="2">
                  <c:v>2013</c:v>
                </c:pt>
                <c:pt idx="3">
                  <c:v>2018</c:v>
                </c:pt>
                <c:pt idx="4">
                  <c:v>2021</c:v>
                </c:pt>
              </c:numCache>
            </c:numRef>
          </c:cat>
          <c:val>
            <c:numRef>
              <c:f>X!$C$8:$G$8</c:f>
              <c:numCache>
                <c:formatCode>0%</c:formatCode>
                <c:ptCount val="5"/>
                <c:pt idx="0">
                  <c:v>0</c:v>
                </c:pt>
                <c:pt idx="1">
                  <c:v>0</c:v>
                </c:pt>
                <c:pt idx="2">
                  <c:v>0.05</c:v>
                </c:pt>
                <c:pt idx="3">
                  <c:v>0.09</c:v>
                </c:pt>
                <c:pt idx="4">
                  <c:v>0.12</c:v>
                </c:pt>
              </c:numCache>
            </c:numRef>
          </c:val>
          <c:extLst>
            <c:ext xmlns:c16="http://schemas.microsoft.com/office/drawing/2014/chart" uri="{C3380CC4-5D6E-409C-BE32-E72D297353CC}">
              <c16:uniqueId val="{00000005-069E-475F-AC05-C476CBA0B39C}"/>
            </c:ext>
          </c:extLst>
        </c:ser>
        <c:ser>
          <c:idx val="6"/>
          <c:order val="6"/>
          <c:tx>
            <c:strRef>
              <c:f>X!$B$9</c:f>
              <c:strCache>
                <c:ptCount val="1"/>
                <c:pt idx="0">
                  <c:v>Ethyl Alcohol</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Gill Sans MT" panose="020B0502020104020203"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X!$C$2:$G$2</c:f>
              <c:numCache>
                <c:formatCode>General</c:formatCode>
                <c:ptCount val="5"/>
                <c:pt idx="0">
                  <c:v>2003</c:v>
                </c:pt>
                <c:pt idx="1">
                  <c:v>2008</c:v>
                </c:pt>
                <c:pt idx="2">
                  <c:v>2013</c:v>
                </c:pt>
                <c:pt idx="3">
                  <c:v>2018</c:v>
                </c:pt>
                <c:pt idx="4">
                  <c:v>2021</c:v>
                </c:pt>
              </c:numCache>
            </c:numRef>
          </c:cat>
          <c:val>
            <c:numRef>
              <c:f>X!$C$9:$G$9</c:f>
              <c:numCache>
                <c:formatCode>0%</c:formatCode>
                <c:ptCount val="5"/>
                <c:pt idx="0">
                  <c:v>0</c:v>
                </c:pt>
                <c:pt idx="1">
                  <c:v>0</c:v>
                </c:pt>
                <c:pt idx="2">
                  <c:v>0</c:v>
                </c:pt>
                <c:pt idx="3">
                  <c:v>7.0000000000000007E-2</c:v>
                </c:pt>
                <c:pt idx="4">
                  <c:v>0.04</c:v>
                </c:pt>
              </c:numCache>
            </c:numRef>
          </c:val>
          <c:extLst>
            <c:ext xmlns:c16="http://schemas.microsoft.com/office/drawing/2014/chart" uri="{C3380CC4-5D6E-409C-BE32-E72D297353CC}">
              <c16:uniqueId val="{00000006-069E-475F-AC05-C476CBA0B39C}"/>
            </c:ext>
          </c:extLst>
        </c:ser>
        <c:ser>
          <c:idx val="7"/>
          <c:order val="7"/>
          <c:tx>
            <c:strRef>
              <c:f>X!$B$10</c:f>
              <c:strCache>
                <c:ptCount val="1"/>
                <c:pt idx="0">
                  <c:v>Copper </c:v>
                </c:pt>
              </c:strCache>
            </c:strRef>
          </c:tx>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Gill Sans MT" panose="020B0502020104020203"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X!$C$2:$G$2</c:f>
              <c:numCache>
                <c:formatCode>General</c:formatCode>
                <c:ptCount val="5"/>
                <c:pt idx="0">
                  <c:v>2003</c:v>
                </c:pt>
                <c:pt idx="1">
                  <c:v>2008</c:v>
                </c:pt>
                <c:pt idx="2">
                  <c:v>2013</c:v>
                </c:pt>
                <c:pt idx="3">
                  <c:v>2018</c:v>
                </c:pt>
                <c:pt idx="4">
                  <c:v>2021</c:v>
                </c:pt>
              </c:numCache>
            </c:numRef>
          </c:cat>
          <c:val>
            <c:numRef>
              <c:f>X!$C$10:$G$10</c:f>
              <c:numCache>
                <c:formatCode>0%</c:formatCode>
                <c:ptCount val="5"/>
                <c:pt idx="0">
                  <c:v>0</c:v>
                </c:pt>
                <c:pt idx="1">
                  <c:v>0.02</c:v>
                </c:pt>
                <c:pt idx="2">
                  <c:v>0.01</c:v>
                </c:pt>
                <c:pt idx="3">
                  <c:v>0.08</c:v>
                </c:pt>
                <c:pt idx="4">
                  <c:v>0.26</c:v>
                </c:pt>
              </c:numCache>
            </c:numRef>
          </c:val>
          <c:extLst>
            <c:ext xmlns:c16="http://schemas.microsoft.com/office/drawing/2014/chart" uri="{C3380CC4-5D6E-409C-BE32-E72D297353CC}">
              <c16:uniqueId val="{00000007-069E-475F-AC05-C476CBA0B39C}"/>
            </c:ext>
          </c:extLst>
        </c:ser>
        <c:ser>
          <c:idx val="8"/>
          <c:order val="8"/>
          <c:tx>
            <c:strRef>
              <c:f>X!$B$11</c:f>
              <c:strCache>
                <c:ptCount val="1"/>
                <c:pt idx="0">
                  <c:v>Others</c:v>
                </c:pt>
              </c:strCache>
            </c:strRef>
          </c:tx>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Gill Sans MT" panose="020B0502020104020203"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X!$C$2:$G$2</c:f>
              <c:numCache>
                <c:formatCode>General</c:formatCode>
                <c:ptCount val="5"/>
                <c:pt idx="0">
                  <c:v>2003</c:v>
                </c:pt>
                <c:pt idx="1">
                  <c:v>2008</c:v>
                </c:pt>
                <c:pt idx="2">
                  <c:v>2013</c:v>
                </c:pt>
                <c:pt idx="3">
                  <c:v>2018</c:v>
                </c:pt>
                <c:pt idx="4">
                  <c:v>2021</c:v>
                </c:pt>
              </c:numCache>
            </c:numRef>
          </c:cat>
          <c:val>
            <c:numRef>
              <c:f>X!$C$11:$G$11</c:f>
              <c:numCache>
                <c:formatCode>0%</c:formatCode>
                <c:ptCount val="5"/>
                <c:pt idx="0">
                  <c:v>0.09</c:v>
                </c:pt>
                <c:pt idx="1">
                  <c:v>0.12</c:v>
                </c:pt>
                <c:pt idx="2">
                  <c:v>0.13</c:v>
                </c:pt>
                <c:pt idx="3">
                  <c:v>0.17</c:v>
                </c:pt>
                <c:pt idx="4">
                  <c:v>0.21</c:v>
                </c:pt>
              </c:numCache>
            </c:numRef>
          </c:val>
          <c:extLst>
            <c:ext xmlns:c16="http://schemas.microsoft.com/office/drawing/2014/chart" uri="{C3380CC4-5D6E-409C-BE32-E72D297353CC}">
              <c16:uniqueId val="{00000008-069E-475F-AC05-C476CBA0B39C}"/>
            </c:ext>
          </c:extLst>
        </c:ser>
        <c:dLbls>
          <c:dLblPos val="ctr"/>
          <c:showLegendKey val="0"/>
          <c:showVal val="1"/>
          <c:showCatName val="0"/>
          <c:showSerName val="0"/>
          <c:showPercent val="0"/>
          <c:showBubbleSize val="0"/>
        </c:dLbls>
        <c:gapWidth val="150"/>
        <c:overlap val="100"/>
        <c:axId val="2061969360"/>
        <c:axId val="2061970448"/>
      </c:barChart>
      <c:catAx>
        <c:axId val="206196936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2061970448"/>
        <c:crosses val="autoZero"/>
        <c:auto val="1"/>
        <c:lblAlgn val="ctr"/>
        <c:lblOffset val="100"/>
        <c:noMultiLvlLbl val="0"/>
      </c:catAx>
      <c:valAx>
        <c:axId val="20619704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2061969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legend>
    <c:plotVisOnly val="1"/>
    <c:dispBlanksAs val="gap"/>
    <c:showDLblsOverMax val="0"/>
  </c:chart>
  <c:spPr>
    <a:noFill/>
    <a:ln>
      <a:noFill/>
    </a:ln>
    <a:effectLst/>
  </c:spPr>
  <c:txPr>
    <a:bodyPr/>
    <a:lstStyle/>
    <a:p>
      <a:pPr>
        <a:defRPr sz="1800">
          <a:latin typeface="Gill Sans MT" panose="020B0502020104020203"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X!$D$40</c:f>
              <c:strCache>
                <c:ptCount val="1"/>
                <c:pt idx="0">
                  <c:v>2003-2008</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X!$C$41:$C$47</c:f>
              <c:strCache>
                <c:ptCount val="7"/>
                <c:pt idx="0">
                  <c:v>Raw Cotton</c:v>
                </c:pt>
                <c:pt idx="1">
                  <c:v>Seafood</c:v>
                </c:pt>
                <c:pt idx="2">
                  <c:v>Leather</c:v>
                </c:pt>
                <c:pt idx="3">
                  <c:v>Ores </c:v>
                </c:pt>
                <c:pt idx="4">
                  <c:v>Cereals</c:v>
                </c:pt>
                <c:pt idx="5">
                  <c:v>Ethyl Alcohol</c:v>
                </c:pt>
                <c:pt idx="6">
                  <c:v>Copper </c:v>
                </c:pt>
              </c:strCache>
            </c:strRef>
          </c:cat>
          <c:val>
            <c:numRef>
              <c:f>X!$D$41:$D$47</c:f>
              <c:numCache>
                <c:formatCode>0%</c:formatCode>
                <c:ptCount val="7"/>
                <c:pt idx="0">
                  <c:v>0.17735107480978196</c:v>
                </c:pt>
                <c:pt idx="1">
                  <c:v>0.14893233834608099</c:v>
                </c:pt>
                <c:pt idx="2">
                  <c:v>0.23757728241000353</c:v>
                </c:pt>
                <c:pt idx="3">
                  <c:v>1.0170683102152362</c:v>
                </c:pt>
                <c:pt idx="4">
                  <c:v>0.49125668978515424</c:v>
                </c:pt>
                <c:pt idx="5">
                  <c:v>0</c:v>
                </c:pt>
                <c:pt idx="6">
                  <c:v>0</c:v>
                </c:pt>
              </c:numCache>
            </c:numRef>
          </c:val>
          <c:extLst>
            <c:ext xmlns:c16="http://schemas.microsoft.com/office/drawing/2014/chart" uri="{C3380CC4-5D6E-409C-BE32-E72D297353CC}">
              <c16:uniqueId val="{00000000-1960-4FE8-BBFF-5BDD3EEB36E6}"/>
            </c:ext>
          </c:extLst>
        </c:ser>
        <c:ser>
          <c:idx val="1"/>
          <c:order val="1"/>
          <c:tx>
            <c:strRef>
              <c:f>X!$E$40</c:f>
              <c:strCache>
                <c:ptCount val="1"/>
                <c:pt idx="0">
                  <c:v>2008-2013</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X!$C$41:$C$47</c:f>
              <c:strCache>
                <c:ptCount val="7"/>
                <c:pt idx="0">
                  <c:v>Raw Cotton</c:v>
                </c:pt>
                <c:pt idx="1">
                  <c:v>Seafood</c:v>
                </c:pt>
                <c:pt idx="2">
                  <c:v>Leather</c:v>
                </c:pt>
                <c:pt idx="3">
                  <c:v>Ores </c:v>
                </c:pt>
                <c:pt idx="4">
                  <c:v>Cereals</c:v>
                </c:pt>
                <c:pt idx="5">
                  <c:v>Ethyl Alcohol</c:v>
                </c:pt>
                <c:pt idx="6">
                  <c:v>Copper </c:v>
                </c:pt>
              </c:strCache>
            </c:strRef>
          </c:cat>
          <c:val>
            <c:numRef>
              <c:f>X!$E$41:$E$47</c:f>
              <c:numCache>
                <c:formatCode>0%</c:formatCode>
                <c:ptCount val="7"/>
                <c:pt idx="0">
                  <c:v>0.38322315625228742</c:v>
                </c:pt>
                <c:pt idx="1">
                  <c:v>-2.3430484604308854E-2</c:v>
                </c:pt>
                <c:pt idx="2">
                  <c:v>5.7655341981190933E-2</c:v>
                </c:pt>
                <c:pt idx="3">
                  <c:v>-4.025305846708338E-2</c:v>
                </c:pt>
                <c:pt idx="4">
                  <c:v>2.0668603327518063</c:v>
                </c:pt>
                <c:pt idx="5">
                  <c:v>0.9954986513369235</c:v>
                </c:pt>
                <c:pt idx="6">
                  <c:v>0.27118818345569395</c:v>
                </c:pt>
              </c:numCache>
            </c:numRef>
          </c:val>
          <c:extLst>
            <c:ext xmlns:c16="http://schemas.microsoft.com/office/drawing/2014/chart" uri="{C3380CC4-5D6E-409C-BE32-E72D297353CC}">
              <c16:uniqueId val="{00000001-1960-4FE8-BBFF-5BDD3EEB36E6}"/>
            </c:ext>
          </c:extLst>
        </c:ser>
        <c:ser>
          <c:idx val="2"/>
          <c:order val="2"/>
          <c:tx>
            <c:strRef>
              <c:f>X!$F$40</c:f>
              <c:strCache>
                <c:ptCount val="1"/>
                <c:pt idx="0">
                  <c:v>2013-2018</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X!$C$41:$C$47</c:f>
              <c:strCache>
                <c:ptCount val="7"/>
                <c:pt idx="0">
                  <c:v>Raw Cotton</c:v>
                </c:pt>
                <c:pt idx="1">
                  <c:v>Seafood</c:v>
                </c:pt>
                <c:pt idx="2">
                  <c:v>Leather</c:v>
                </c:pt>
                <c:pt idx="3">
                  <c:v>Ores </c:v>
                </c:pt>
                <c:pt idx="4">
                  <c:v>Cereals</c:v>
                </c:pt>
                <c:pt idx="5">
                  <c:v>Ethyl Alcohol</c:v>
                </c:pt>
                <c:pt idx="6">
                  <c:v>Copper </c:v>
                </c:pt>
              </c:strCache>
            </c:strRef>
          </c:cat>
          <c:val>
            <c:numRef>
              <c:f>X!$F$41:$F$47</c:f>
              <c:numCache>
                <c:formatCode>0%</c:formatCode>
                <c:ptCount val="7"/>
                <c:pt idx="0">
                  <c:v>-0.14728091996677584</c:v>
                </c:pt>
                <c:pt idx="1">
                  <c:v>0.20583305206693359</c:v>
                </c:pt>
                <c:pt idx="2">
                  <c:v>-9.2706803510265057E-2</c:v>
                </c:pt>
                <c:pt idx="3">
                  <c:v>-0.12331337190815472</c:v>
                </c:pt>
                <c:pt idx="4">
                  <c:v>2.2856029172554582E-2</c:v>
                </c:pt>
                <c:pt idx="5">
                  <c:v>1.3993626803379073</c:v>
                </c:pt>
                <c:pt idx="6">
                  <c:v>0.32668933288926327</c:v>
                </c:pt>
              </c:numCache>
            </c:numRef>
          </c:val>
          <c:extLst>
            <c:ext xmlns:c16="http://schemas.microsoft.com/office/drawing/2014/chart" uri="{C3380CC4-5D6E-409C-BE32-E72D297353CC}">
              <c16:uniqueId val="{00000002-1960-4FE8-BBFF-5BDD3EEB36E6}"/>
            </c:ext>
          </c:extLst>
        </c:ser>
        <c:ser>
          <c:idx val="3"/>
          <c:order val="3"/>
          <c:tx>
            <c:strRef>
              <c:f>X!$G$40</c:f>
              <c:strCache>
                <c:ptCount val="1"/>
                <c:pt idx="0">
                  <c:v>2018-2021</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X!$C$41:$C$47</c:f>
              <c:strCache>
                <c:ptCount val="7"/>
                <c:pt idx="0">
                  <c:v>Raw Cotton</c:v>
                </c:pt>
                <c:pt idx="1">
                  <c:v>Seafood</c:v>
                </c:pt>
                <c:pt idx="2">
                  <c:v>Leather</c:v>
                </c:pt>
                <c:pt idx="3">
                  <c:v>Ores </c:v>
                </c:pt>
                <c:pt idx="4">
                  <c:v>Cereals</c:v>
                </c:pt>
                <c:pt idx="5">
                  <c:v>Ethyl Alcohol</c:v>
                </c:pt>
                <c:pt idx="6">
                  <c:v>Copper </c:v>
                </c:pt>
              </c:strCache>
            </c:strRef>
          </c:cat>
          <c:val>
            <c:numRef>
              <c:f>X!$G$41:$G$47</c:f>
              <c:numCache>
                <c:formatCode>0%</c:formatCode>
                <c:ptCount val="7"/>
                <c:pt idx="0">
                  <c:v>-1.8240255141782513E-2</c:v>
                </c:pt>
                <c:pt idx="1">
                  <c:v>0.32660857380434893</c:v>
                </c:pt>
                <c:pt idx="2">
                  <c:v>-5.2381083831228747E-2</c:v>
                </c:pt>
                <c:pt idx="3">
                  <c:v>0.1487687501842736</c:v>
                </c:pt>
                <c:pt idx="4">
                  <c:v>0.18443269747015223</c:v>
                </c:pt>
                <c:pt idx="5">
                  <c:v>-3.1767129260076965E-2</c:v>
                </c:pt>
                <c:pt idx="6">
                  <c:v>0.39043202540364197</c:v>
                </c:pt>
              </c:numCache>
            </c:numRef>
          </c:val>
          <c:extLst>
            <c:ext xmlns:c16="http://schemas.microsoft.com/office/drawing/2014/chart" uri="{C3380CC4-5D6E-409C-BE32-E72D297353CC}">
              <c16:uniqueId val="{00000003-1960-4FE8-BBFF-5BDD3EEB36E6}"/>
            </c:ext>
          </c:extLst>
        </c:ser>
        <c:dLbls>
          <c:dLblPos val="outEnd"/>
          <c:showLegendKey val="0"/>
          <c:showVal val="1"/>
          <c:showCatName val="0"/>
          <c:showSerName val="0"/>
          <c:showPercent val="0"/>
          <c:showBubbleSize val="0"/>
        </c:dLbls>
        <c:gapWidth val="100"/>
        <c:overlap val="-24"/>
        <c:axId val="2061967184"/>
        <c:axId val="2061970992"/>
      </c:barChart>
      <c:catAx>
        <c:axId val="20619671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2061970992"/>
        <c:crosses val="autoZero"/>
        <c:auto val="1"/>
        <c:lblAlgn val="ctr"/>
        <c:lblOffset val="100"/>
        <c:noMultiLvlLbl val="0"/>
      </c:catAx>
      <c:valAx>
        <c:axId val="206197099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2061967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legend>
    <c:plotVisOnly val="1"/>
    <c:dispBlanksAs val="zero"/>
    <c:showDLblsOverMax val="0"/>
  </c:chart>
  <c:spPr>
    <a:noFill/>
    <a:ln>
      <a:noFill/>
    </a:ln>
    <a:effectLst/>
  </c:spPr>
  <c:txPr>
    <a:bodyPr/>
    <a:lstStyle/>
    <a:p>
      <a:pPr>
        <a:defRPr sz="1800">
          <a:latin typeface="Gill Sans MT" panose="020B0502020104020203"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baseline="0">
                <a:solidFill>
                  <a:schemeClr val="tx1">
                    <a:lumMod val="65000"/>
                    <a:lumOff val="35000"/>
                  </a:schemeClr>
                </a:solidFill>
                <a:latin typeface="Gill Sans MT" panose="020B0502020104020203" pitchFamily="34" charset="0"/>
                <a:ea typeface="+mn-ea"/>
                <a:cs typeface="+mn-cs"/>
              </a:defRPr>
            </a:pPr>
            <a:r>
              <a:rPr lang="en-US"/>
              <a:t>Pakistan's Exports to China - Trend (USD '000) </a:t>
            </a:r>
          </a:p>
        </c:rich>
      </c:tx>
      <c:layout>
        <c:manualLayout>
          <c:xMode val="edge"/>
          <c:yMode val="edge"/>
          <c:x val="0.23375671714704446"/>
          <c:y val="2.004582522999921E-2"/>
        </c:manualLayout>
      </c:layout>
      <c:overlay val="0"/>
      <c:spPr>
        <a:noFill/>
        <a:ln>
          <a:noFill/>
        </a:ln>
        <a:effectLst/>
      </c:spPr>
      <c:txPr>
        <a:bodyPr rot="0" spcFirstLastPara="1" vertOverflow="ellipsis" vert="horz" wrap="square" anchor="ctr" anchorCtr="1"/>
        <a:lstStyle/>
        <a:p>
          <a:pPr>
            <a:defRPr sz="2160" b="1"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title>
    <c:autoTitleDeleted val="0"/>
    <c:plotArea>
      <c:layout>
        <c:manualLayout>
          <c:layoutTarget val="inner"/>
          <c:xMode val="edge"/>
          <c:yMode val="edge"/>
          <c:x val="0.12628544172574421"/>
          <c:y val="0.12400217268334088"/>
          <c:w val="0.8602802641853452"/>
          <c:h val="0.54351315319844351"/>
        </c:manualLayout>
      </c:layout>
      <c:lineChart>
        <c:grouping val="standard"/>
        <c:varyColors val="0"/>
        <c:ser>
          <c:idx val="1"/>
          <c:order val="0"/>
          <c:tx>
            <c:strRef>
              <c:f>'Abs Exports'!$C$10</c:f>
              <c:strCache>
                <c:ptCount val="1"/>
                <c:pt idx="0">
                  <c:v>Cereals</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numRef>
              <c:f>'Abs Exports'!$A$11:$A$28</c:f>
              <c:numCache>
                <c:formatCode>General</c:formatCode>
                <c:ptCount val="6"/>
                <c:pt idx="0">
                  <c:v>2004</c:v>
                </c:pt>
                <c:pt idx="1">
                  <c:v>2008</c:v>
                </c:pt>
                <c:pt idx="2">
                  <c:v>2012</c:v>
                </c:pt>
                <c:pt idx="3">
                  <c:v>2015</c:v>
                </c:pt>
                <c:pt idx="4">
                  <c:v>2019</c:v>
                </c:pt>
                <c:pt idx="5">
                  <c:v>2021</c:v>
                </c:pt>
              </c:numCache>
              <c:extLst/>
            </c:numRef>
          </c:cat>
          <c:val>
            <c:numRef>
              <c:f>'Abs Exports'!$C$11:$C$28</c:f>
              <c:numCache>
                <c:formatCode>_(* #,##0_);_(* \(#,##0\);_(* "-"??_);_(@_)</c:formatCode>
                <c:ptCount val="6"/>
                <c:pt idx="0">
                  <c:v>442</c:v>
                </c:pt>
                <c:pt idx="1">
                  <c:v>966.86500000000001</c:v>
                </c:pt>
                <c:pt idx="2">
                  <c:v>255555.76800000004</c:v>
                </c:pt>
                <c:pt idx="3">
                  <c:v>149804.29</c:v>
                </c:pt>
                <c:pt idx="4">
                  <c:v>293279.69000000006</c:v>
                </c:pt>
                <c:pt idx="5">
                  <c:v>385728.61900000001</c:v>
                </c:pt>
              </c:numCache>
              <c:extLst/>
            </c:numRef>
          </c:val>
          <c:smooth val="0"/>
          <c:extLst>
            <c:ext xmlns:c16="http://schemas.microsoft.com/office/drawing/2014/chart" uri="{C3380CC4-5D6E-409C-BE32-E72D297353CC}">
              <c16:uniqueId val="{00000000-B7C2-423E-A399-96F958747D12}"/>
            </c:ext>
          </c:extLst>
        </c:ser>
        <c:ser>
          <c:idx val="2"/>
          <c:order val="1"/>
          <c:tx>
            <c:strRef>
              <c:f>'Abs Exports'!$D$10</c:f>
              <c:strCache>
                <c:ptCount val="1"/>
                <c:pt idx="0">
                  <c:v>Citrus Fruits and Nuts</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numRef>
              <c:f>'Abs Exports'!$A$11:$A$28</c:f>
              <c:numCache>
                <c:formatCode>General</c:formatCode>
                <c:ptCount val="6"/>
                <c:pt idx="0">
                  <c:v>2004</c:v>
                </c:pt>
                <c:pt idx="1">
                  <c:v>2008</c:v>
                </c:pt>
                <c:pt idx="2">
                  <c:v>2012</c:v>
                </c:pt>
                <c:pt idx="3">
                  <c:v>2015</c:v>
                </c:pt>
                <c:pt idx="4">
                  <c:v>2019</c:v>
                </c:pt>
                <c:pt idx="5">
                  <c:v>2021</c:v>
                </c:pt>
              </c:numCache>
              <c:extLst/>
            </c:numRef>
          </c:cat>
          <c:val>
            <c:numRef>
              <c:f>'Abs Exports'!$D$11:$D$28</c:f>
              <c:numCache>
                <c:formatCode>_(* #,##0_);_(* \(#,##0\);_(* "-"??_);_(@_)</c:formatCode>
                <c:ptCount val="6"/>
                <c:pt idx="0">
                  <c:v>132</c:v>
                </c:pt>
                <c:pt idx="1">
                  <c:v>1330.299</c:v>
                </c:pt>
                <c:pt idx="2">
                  <c:v>10575.474999999999</c:v>
                </c:pt>
                <c:pt idx="3">
                  <c:v>23220.134000000002</c:v>
                </c:pt>
                <c:pt idx="4">
                  <c:v>3998.625</c:v>
                </c:pt>
                <c:pt idx="5">
                  <c:v>39421.322</c:v>
                </c:pt>
              </c:numCache>
              <c:extLst/>
            </c:numRef>
          </c:val>
          <c:smooth val="0"/>
          <c:extLst>
            <c:ext xmlns:c16="http://schemas.microsoft.com/office/drawing/2014/chart" uri="{C3380CC4-5D6E-409C-BE32-E72D297353CC}">
              <c16:uniqueId val="{00000001-B7C2-423E-A399-96F958747D12}"/>
            </c:ext>
          </c:extLst>
        </c:ser>
        <c:ser>
          <c:idx val="3"/>
          <c:order val="2"/>
          <c:tx>
            <c:strRef>
              <c:f>'Abs Exports'!$E$10</c:f>
              <c:strCache>
                <c:ptCount val="1"/>
                <c:pt idx="0">
                  <c:v>Copper and articles </c:v>
                </c:pt>
              </c:strCache>
            </c:strRef>
          </c:tx>
          <c:spPr>
            <a:ln w="34925" cap="rnd">
              <a:solidFill>
                <a:schemeClr val="accent4"/>
              </a:solidFill>
              <a:round/>
            </a:ln>
            <a:effectLst>
              <a:outerShdw blurRad="57150" dist="19050" dir="5400000" algn="ctr" rotWithShape="0">
                <a:srgbClr val="000000">
                  <a:alpha val="63000"/>
                </a:srgbClr>
              </a:outerShdw>
            </a:effectLst>
          </c:spPr>
          <c:marker>
            <c:symbol val="none"/>
          </c:marker>
          <c:cat>
            <c:numRef>
              <c:f>'Abs Exports'!$A$11:$A$28</c:f>
              <c:numCache>
                <c:formatCode>General</c:formatCode>
                <c:ptCount val="6"/>
                <c:pt idx="0">
                  <c:v>2004</c:v>
                </c:pt>
                <c:pt idx="1">
                  <c:v>2008</c:v>
                </c:pt>
                <c:pt idx="2">
                  <c:v>2012</c:v>
                </c:pt>
                <c:pt idx="3">
                  <c:v>2015</c:v>
                </c:pt>
                <c:pt idx="4">
                  <c:v>2019</c:v>
                </c:pt>
                <c:pt idx="5">
                  <c:v>2021</c:v>
                </c:pt>
              </c:numCache>
              <c:extLst/>
            </c:numRef>
          </c:cat>
          <c:val>
            <c:numRef>
              <c:f>'Abs Exports'!$E$11:$E$28</c:f>
              <c:numCache>
                <c:formatCode>_(* #,##0_);_(* \(#,##0\);_(* "-"??_);_(@_)</c:formatCode>
                <c:ptCount val="6"/>
                <c:pt idx="0">
                  <c:v>34</c:v>
                </c:pt>
                <c:pt idx="1">
                  <c:v>1315.067</c:v>
                </c:pt>
                <c:pt idx="2">
                  <c:v>7741.3630000000003</c:v>
                </c:pt>
                <c:pt idx="3">
                  <c:v>89224.06700000001</c:v>
                </c:pt>
                <c:pt idx="4">
                  <c:v>102724.81299999999</c:v>
                </c:pt>
                <c:pt idx="5">
                  <c:v>297807.26499999996</c:v>
                </c:pt>
              </c:numCache>
              <c:extLst/>
            </c:numRef>
          </c:val>
          <c:smooth val="0"/>
          <c:extLst>
            <c:ext xmlns:c16="http://schemas.microsoft.com/office/drawing/2014/chart" uri="{C3380CC4-5D6E-409C-BE32-E72D297353CC}">
              <c16:uniqueId val="{00000002-B7C2-423E-A399-96F958747D12}"/>
            </c:ext>
          </c:extLst>
        </c:ser>
        <c:ser>
          <c:idx val="4"/>
          <c:order val="3"/>
          <c:tx>
            <c:strRef>
              <c:f>'Abs Exports'!$F$10</c:f>
              <c:strCache>
                <c:ptCount val="1"/>
                <c:pt idx="0">
                  <c:v>Leather</c:v>
                </c:pt>
              </c:strCache>
            </c:strRef>
          </c:tx>
          <c:spPr>
            <a:ln w="34925" cap="rnd">
              <a:solidFill>
                <a:schemeClr val="accent5"/>
              </a:solidFill>
              <a:round/>
            </a:ln>
            <a:effectLst>
              <a:outerShdw blurRad="57150" dist="19050" dir="5400000" algn="ctr" rotWithShape="0">
                <a:srgbClr val="000000">
                  <a:alpha val="63000"/>
                </a:srgbClr>
              </a:outerShdw>
            </a:effectLst>
          </c:spPr>
          <c:marker>
            <c:symbol val="none"/>
          </c:marker>
          <c:cat>
            <c:numRef>
              <c:f>'Abs Exports'!$A$11:$A$28</c:f>
              <c:numCache>
                <c:formatCode>General</c:formatCode>
                <c:ptCount val="6"/>
                <c:pt idx="0">
                  <c:v>2004</c:v>
                </c:pt>
                <c:pt idx="1">
                  <c:v>2008</c:v>
                </c:pt>
                <c:pt idx="2">
                  <c:v>2012</c:v>
                </c:pt>
                <c:pt idx="3">
                  <c:v>2015</c:v>
                </c:pt>
                <c:pt idx="4">
                  <c:v>2019</c:v>
                </c:pt>
                <c:pt idx="5">
                  <c:v>2021</c:v>
                </c:pt>
              </c:numCache>
              <c:extLst/>
            </c:numRef>
          </c:cat>
          <c:val>
            <c:numRef>
              <c:f>'Abs Exports'!$F$11:$F$28</c:f>
              <c:numCache>
                <c:formatCode>_(* #,##0_);_(* \(#,##0\);_(* "-"??_);_(@_)</c:formatCode>
                <c:ptCount val="6"/>
                <c:pt idx="0">
                  <c:v>1953</c:v>
                </c:pt>
                <c:pt idx="1">
                  <c:v>2389.8270000000002</c:v>
                </c:pt>
                <c:pt idx="2">
                  <c:v>12502.800999999998</c:v>
                </c:pt>
                <c:pt idx="3">
                  <c:v>5268.6659999999993</c:v>
                </c:pt>
                <c:pt idx="4">
                  <c:v>5653.1239999999998</c:v>
                </c:pt>
                <c:pt idx="5">
                  <c:v>5283.7579999999998</c:v>
                </c:pt>
              </c:numCache>
              <c:extLst/>
            </c:numRef>
          </c:val>
          <c:smooth val="0"/>
          <c:extLst>
            <c:ext xmlns:c16="http://schemas.microsoft.com/office/drawing/2014/chart" uri="{C3380CC4-5D6E-409C-BE32-E72D297353CC}">
              <c16:uniqueId val="{00000003-B7C2-423E-A399-96F958747D12}"/>
            </c:ext>
          </c:extLst>
        </c:ser>
        <c:ser>
          <c:idx val="5"/>
          <c:order val="4"/>
          <c:tx>
            <c:strRef>
              <c:f>'Abs Exports'!$G$10</c:f>
              <c:strCache>
                <c:ptCount val="1"/>
                <c:pt idx="0">
                  <c:v>Meat</c:v>
                </c:pt>
              </c:strCache>
            </c:strRef>
          </c:tx>
          <c:spPr>
            <a:ln w="34925" cap="rnd">
              <a:solidFill>
                <a:schemeClr val="accent6"/>
              </a:solidFill>
              <a:round/>
            </a:ln>
            <a:effectLst>
              <a:outerShdw blurRad="57150" dist="19050" dir="5400000" algn="ctr" rotWithShape="0">
                <a:srgbClr val="000000">
                  <a:alpha val="63000"/>
                </a:srgbClr>
              </a:outerShdw>
            </a:effectLst>
          </c:spPr>
          <c:marker>
            <c:symbol val="none"/>
          </c:marker>
          <c:cat>
            <c:numRef>
              <c:f>'Abs Exports'!$A$11:$A$28</c:f>
              <c:numCache>
                <c:formatCode>General</c:formatCode>
                <c:ptCount val="6"/>
                <c:pt idx="0">
                  <c:v>2004</c:v>
                </c:pt>
                <c:pt idx="1">
                  <c:v>2008</c:v>
                </c:pt>
                <c:pt idx="2">
                  <c:v>2012</c:v>
                </c:pt>
                <c:pt idx="3">
                  <c:v>2015</c:v>
                </c:pt>
                <c:pt idx="4">
                  <c:v>2019</c:v>
                </c:pt>
                <c:pt idx="5">
                  <c:v>2021</c:v>
                </c:pt>
              </c:numCache>
              <c:extLst/>
            </c:numRef>
          </c:cat>
          <c:val>
            <c:numRef>
              <c:f>'Abs Exports'!$G$11:$G$28</c:f>
              <c:numCache>
                <c:formatCode>_(* #,##0_);_(* \(#,##0\);_(* "-"??_);_(@_)</c:formatCode>
                <c:ptCount val="6"/>
                <c:pt idx="0">
                  <c:v>221</c:v>
                </c:pt>
                <c:pt idx="1">
                  <c:v>54.064999999999998</c:v>
                </c:pt>
                <c:pt idx="2">
                  <c:v>981.01</c:v>
                </c:pt>
                <c:pt idx="3">
                  <c:v>3648.8120000000004</c:v>
                </c:pt>
                <c:pt idx="4">
                  <c:v>1167.2660000000003</c:v>
                </c:pt>
                <c:pt idx="5">
                  <c:v>7362.5610000000006</c:v>
                </c:pt>
              </c:numCache>
              <c:extLst/>
            </c:numRef>
          </c:val>
          <c:smooth val="0"/>
          <c:extLst>
            <c:ext xmlns:c16="http://schemas.microsoft.com/office/drawing/2014/chart" uri="{C3380CC4-5D6E-409C-BE32-E72D297353CC}">
              <c16:uniqueId val="{00000004-B7C2-423E-A399-96F958747D12}"/>
            </c:ext>
          </c:extLst>
        </c:ser>
        <c:ser>
          <c:idx val="6"/>
          <c:order val="5"/>
          <c:tx>
            <c:strRef>
              <c:f>'Abs Exports'!$H$10</c:f>
              <c:strCache>
                <c:ptCount val="1"/>
                <c:pt idx="0">
                  <c:v>Optical Photographic</c:v>
                </c:pt>
              </c:strCache>
            </c:strRef>
          </c:tx>
          <c:spPr>
            <a:ln w="34925" cap="rnd">
              <a:solidFill>
                <a:schemeClr val="accent1">
                  <a:lumMod val="60000"/>
                </a:schemeClr>
              </a:solidFill>
              <a:round/>
            </a:ln>
            <a:effectLst>
              <a:outerShdw blurRad="57150" dist="19050" dir="5400000" algn="ctr" rotWithShape="0">
                <a:srgbClr val="000000">
                  <a:alpha val="63000"/>
                </a:srgbClr>
              </a:outerShdw>
            </a:effectLst>
          </c:spPr>
          <c:marker>
            <c:symbol val="none"/>
          </c:marker>
          <c:cat>
            <c:numRef>
              <c:f>'Abs Exports'!$A$11:$A$28</c:f>
              <c:numCache>
                <c:formatCode>General</c:formatCode>
                <c:ptCount val="6"/>
                <c:pt idx="0">
                  <c:v>2004</c:v>
                </c:pt>
                <c:pt idx="1">
                  <c:v>2008</c:v>
                </c:pt>
                <c:pt idx="2">
                  <c:v>2012</c:v>
                </c:pt>
                <c:pt idx="3">
                  <c:v>2015</c:v>
                </c:pt>
                <c:pt idx="4">
                  <c:v>2019</c:v>
                </c:pt>
                <c:pt idx="5">
                  <c:v>2021</c:v>
                </c:pt>
              </c:numCache>
              <c:extLst/>
            </c:numRef>
          </c:cat>
          <c:val>
            <c:numRef>
              <c:f>'Abs Exports'!$H$11:$H$28</c:f>
              <c:numCache>
                <c:formatCode>_(* #,##0_);_(* \(#,##0\);_(* "-"??_);_(@_)</c:formatCode>
                <c:ptCount val="6"/>
                <c:pt idx="0">
                  <c:v>624</c:v>
                </c:pt>
                <c:pt idx="1">
                  <c:v>1298.5169999999998</c:v>
                </c:pt>
                <c:pt idx="2">
                  <c:v>4430.0429999999997</c:v>
                </c:pt>
                <c:pt idx="3">
                  <c:v>8268.2459999999992</c:v>
                </c:pt>
                <c:pt idx="4">
                  <c:v>17247.893</c:v>
                </c:pt>
                <c:pt idx="5">
                  <c:v>20183.424999999996</c:v>
                </c:pt>
              </c:numCache>
              <c:extLst/>
            </c:numRef>
          </c:val>
          <c:smooth val="0"/>
          <c:extLst>
            <c:ext xmlns:c16="http://schemas.microsoft.com/office/drawing/2014/chart" uri="{C3380CC4-5D6E-409C-BE32-E72D297353CC}">
              <c16:uniqueId val="{00000005-B7C2-423E-A399-96F958747D12}"/>
            </c:ext>
          </c:extLst>
        </c:ser>
        <c:ser>
          <c:idx val="7"/>
          <c:order val="6"/>
          <c:tx>
            <c:strRef>
              <c:f>'Abs Exports'!$I$10</c:f>
              <c:strCache>
                <c:ptCount val="1"/>
                <c:pt idx="0">
                  <c:v>Plastics and articles</c:v>
                </c:pt>
              </c:strCache>
            </c:strRef>
          </c:tx>
          <c:spPr>
            <a:ln w="34925" cap="rnd">
              <a:solidFill>
                <a:schemeClr val="accent2">
                  <a:lumMod val="60000"/>
                </a:schemeClr>
              </a:solidFill>
              <a:round/>
            </a:ln>
            <a:effectLst>
              <a:outerShdw blurRad="57150" dist="19050" dir="5400000" algn="ctr" rotWithShape="0">
                <a:srgbClr val="000000">
                  <a:alpha val="63000"/>
                </a:srgbClr>
              </a:outerShdw>
            </a:effectLst>
          </c:spPr>
          <c:marker>
            <c:symbol val="none"/>
          </c:marker>
          <c:cat>
            <c:numRef>
              <c:f>'Abs Exports'!$A$11:$A$28</c:f>
              <c:numCache>
                <c:formatCode>General</c:formatCode>
                <c:ptCount val="6"/>
                <c:pt idx="0">
                  <c:v>2004</c:v>
                </c:pt>
                <c:pt idx="1">
                  <c:v>2008</c:v>
                </c:pt>
                <c:pt idx="2">
                  <c:v>2012</c:v>
                </c:pt>
                <c:pt idx="3">
                  <c:v>2015</c:v>
                </c:pt>
                <c:pt idx="4">
                  <c:v>2019</c:v>
                </c:pt>
                <c:pt idx="5">
                  <c:v>2021</c:v>
                </c:pt>
              </c:numCache>
              <c:extLst/>
            </c:numRef>
          </c:cat>
          <c:val>
            <c:numRef>
              <c:f>'Abs Exports'!$I$11:$I$28</c:f>
              <c:numCache>
                <c:formatCode>_(* #,##0_);_(* \(#,##0\);_(* "-"??_);_(@_)</c:formatCode>
                <c:ptCount val="6"/>
                <c:pt idx="0">
                  <c:v>6181</c:v>
                </c:pt>
                <c:pt idx="1">
                  <c:v>35217.807000000001</c:v>
                </c:pt>
                <c:pt idx="2">
                  <c:v>33421.487999999998</c:v>
                </c:pt>
                <c:pt idx="3">
                  <c:v>23440.265000000003</c:v>
                </c:pt>
                <c:pt idx="4">
                  <c:v>8209.9269999999997</c:v>
                </c:pt>
                <c:pt idx="5">
                  <c:v>15159.805000000002</c:v>
                </c:pt>
              </c:numCache>
              <c:extLst/>
            </c:numRef>
          </c:val>
          <c:smooth val="0"/>
          <c:extLst>
            <c:ext xmlns:c16="http://schemas.microsoft.com/office/drawing/2014/chart" uri="{C3380CC4-5D6E-409C-BE32-E72D297353CC}">
              <c16:uniqueId val="{00000006-B7C2-423E-A399-96F958747D12}"/>
            </c:ext>
          </c:extLst>
        </c:ser>
        <c:ser>
          <c:idx val="8"/>
          <c:order val="7"/>
          <c:tx>
            <c:strRef>
              <c:f>'Abs Exports'!$J$10</c:f>
              <c:strCache>
                <c:ptCount val="1"/>
                <c:pt idx="0">
                  <c:v>Raw Cotton</c:v>
                </c:pt>
              </c:strCache>
            </c:strRef>
          </c:tx>
          <c:spPr>
            <a:ln w="34925" cap="rnd">
              <a:solidFill>
                <a:schemeClr val="accent3">
                  <a:lumMod val="60000"/>
                </a:schemeClr>
              </a:solidFill>
              <a:round/>
            </a:ln>
            <a:effectLst>
              <a:outerShdw blurRad="57150" dist="19050" dir="5400000" algn="ctr" rotWithShape="0">
                <a:srgbClr val="000000">
                  <a:alpha val="63000"/>
                </a:srgbClr>
              </a:outerShdw>
            </a:effectLst>
          </c:spPr>
          <c:marker>
            <c:symbol val="none"/>
          </c:marker>
          <c:cat>
            <c:numRef>
              <c:f>'Abs Exports'!$A$11:$A$28</c:f>
              <c:numCache>
                <c:formatCode>General</c:formatCode>
                <c:ptCount val="6"/>
                <c:pt idx="0">
                  <c:v>2004</c:v>
                </c:pt>
                <c:pt idx="1">
                  <c:v>2008</c:v>
                </c:pt>
                <c:pt idx="2">
                  <c:v>2012</c:v>
                </c:pt>
                <c:pt idx="3">
                  <c:v>2015</c:v>
                </c:pt>
                <c:pt idx="4">
                  <c:v>2019</c:v>
                </c:pt>
                <c:pt idx="5">
                  <c:v>2021</c:v>
                </c:pt>
              </c:numCache>
              <c:extLst/>
            </c:numRef>
          </c:cat>
          <c:val>
            <c:numRef>
              <c:f>'Abs Exports'!$J$11:$J$28</c:f>
              <c:numCache>
                <c:formatCode>_(* #,##0_);_(* \(#,##0\);_(* "-"??_);_(@_)</c:formatCode>
                <c:ptCount val="6"/>
                <c:pt idx="0">
                  <c:v>151728</c:v>
                </c:pt>
                <c:pt idx="1">
                  <c:v>328145.50699999998</c:v>
                </c:pt>
                <c:pt idx="2">
                  <c:v>1639452.5179999997</c:v>
                </c:pt>
                <c:pt idx="3">
                  <c:v>1460786.1580000003</c:v>
                </c:pt>
                <c:pt idx="4">
                  <c:v>830311.89899999986</c:v>
                </c:pt>
                <c:pt idx="5">
                  <c:v>793855.75</c:v>
                </c:pt>
              </c:numCache>
              <c:extLst/>
            </c:numRef>
          </c:val>
          <c:smooth val="0"/>
          <c:extLst>
            <c:ext xmlns:c16="http://schemas.microsoft.com/office/drawing/2014/chart" uri="{C3380CC4-5D6E-409C-BE32-E72D297353CC}">
              <c16:uniqueId val="{00000007-B7C2-423E-A399-96F958747D12}"/>
            </c:ext>
          </c:extLst>
        </c:ser>
        <c:ser>
          <c:idx val="9"/>
          <c:order val="8"/>
          <c:tx>
            <c:strRef>
              <c:f>'Abs Exports'!$K$10</c:f>
              <c:strCache>
                <c:ptCount val="1"/>
                <c:pt idx="0">
                  <c:v>Salt Sulphur Earth Stone </c:v>
                </c:pt>
              </c:strCache>
            </c:strRef>
          </c:tx>
          <c:spPr>
            <a:ln w="34925" cap="rnd">
              <a:solidFill>
                <a:schemeClr val="accent4">
                  <a:lumMod val="60000"/>
                </a:schemeClr>
              </a:solidFill>
              <a:round/>
            </a:ln>
            <a:effectLst>
              <a:outerShdw blurRad="57150" dist="19050" dir="5400000" algn="ctr" rotWithShape="0">
                <a:srgbClr val="000000">
                  <a:alpha val="63000"/>
                </a:srgbClr>
              </a:outerShdw>
            </a:effectLst>
          </c:spPr>
          <c:marker>
            <c:symbol val="none"/>
          </c:marker>
          <c:cat>
            <c:numRef>
              <c:f>'Abs Exports'!$A$11:$A$28</c:f>
              <c:numCache>
                <c:formatCode>General</c:formatCode>
                <c:ptCount val="6"/>
                <c:pt idx="0">
                  <c:v>2004</c:v>
                </c:pt>
                <c:pt idx="1">
                  <c:v>2008</c:v>
                </c:pt>
                <c:pt idx="2">
                  <c:v>2012</c:v>
                </c:pt>
                <c:pt idx="3">
                  <c:v>2015</c:v>
                </c:pt>
                <c:pt idx="4">
                  <c:v>2019</c:v>
                </c:pt>
                <c:pt idx="5">
                  <c:v>2021</c:v>
                </c:pt>
              </c:numCache>
              <c:extLst/>
            </c:numRef>
          </c:cat>
          <c:val>
            <c:numRef>
              <c:f>'Abs Exports'!$K$11:$K$28</c:f>
              <c:numCache>
                <c:formatCode>_(* #,##0_);_(* \(#,##0\);_(* "-"??_);_(@_)</c:formatCode>
                <c:ptCount val="6"/>
                <c:pt idx="0">
                  <c:v>289</c:v>
                </c:pt>
                <c:pt idx="1">
                  <c:v>5890.3270000000002</c:v>
                </c:pt>
                <c:pt idx="2">
                  <c:v>35684.898999999998</c:v>
                </c:pt>
                <c:pt idx="3">
                  <c:v>37192.016999999993</c:v>
                </c:pt>
                <c:pt idx="4">
                  <c:v>42261.194000000003</c:v>
                </c:pt>
                <c:pt idx="5">
                  <c:v>37986.775999999998</c:v>
                </c:pt>
              </c:numCache>
              <c:extLst/>
            </c:numRef>
          </c:val>
          <c:smooth val="0"/>
          <c:extLst>
            <c:ext xmlns:c16="http://schemas.microsoft.com/office/drawing/2014/chart" uri="{C3380CC4-5D6E-409C-BE32-E72D297353CC}">
              <c16:uniqueId val="{00000008-B7C2-423E-A399-96F958747D12}"/>
            </c:ext>
          </c:extLst>
        </c:ser>
        <c:ser>
          <c:idx val="10"/>
          <c:order val="9"/>
          <c:tx>
            <c:strRef>
              <c:f>'Abs Exports'!$L$10</c:f>
              <c:strCache>
                <c:ptCount val="1"/>
                <c:pt idx="0">
                  <c:v>Seafood</c:v>
                </c:pt>
              </c:strCache>
            </c:strRef>
          </c:tx>
          <c:spPr>
            <a:ln w="34925" cap="rnd">
              <a:solidFill>
                <a:schemeClr val="accent5">
                  <a:lumMod val="60000"/>
                </a:schemeClr>
              </a:solidFill>
              <a:round/>
            </a:ln>
            <a:effectLst>
              <a:outerShdw blurRad="57150" dist="19050" dir="5400000" algn="ctr" rotWithShape="0">
                <a:srgbClr val="000000">
                  <a:alpha val="63000"/>
                </a:srgbClr>
              </a:outerShdw>
            </a:effectLst>
          </c:spPr>
          <c:marker>
            <c:symbol val="none"/>
          </c:marker>
          <c:cat>
            <c:numRef>
              <c:f>'Abs Exports'!$A$11:$A$28</c:f>
              <c:numCache>
                <c:formatCode>General</c:formatCode>
                <c:ptCount val="6"/>
                <c:pt idx="0">
                  <c:v>2004</c:v>
                </c:pt>
                <c:pt idx="1">
                  <c:v>2008</c:v>
                </c:pt>
                <c:pt idx="2">
                  <c:v>2012</c:v>
                </c:pt>
                <c:pt idx="3">
                  <c:v>2015</c:v>
                </c:pt>
                <c:pt idx="4">
                  <c:v>2019</c:v>
                </c:pt>
                <c:pt idx="5">
                  <c:v>2021</c:v>
                </c:pt>
              </c:numCache>
              <c:extLst/>
            </c:numRef>
          </c:cat>
          <c:val>
            <c:numRef>
              <c:f>'Abs Exports'!$L$11:$L$28</c:f>
              <c:numCache>
                <c:formatCode>_(* #,##0_);_(* \(#,##0\);_(* "-"??_);_(@_)</c:formatCode>
                <c:ptCount val="6"/>
                <c:pt idx="0">
                  <c:v>22973</c:v>
                </c:pt>
                <c:pt idx="1">
                  <c:v>40562.417999999998</c:v>
                </c:pt>
                <c:pt idx="2">
                  <c:v>41629.861000000004</c:v>
                </c:pt>
                <c:pt idx="3">
                  <c:v>55630.944999999992</c:v>
                </c:pt>
                <c:pt idx="4">
                  <c:v>137781.519</c:v>
                </c:pt>
                <c:pt idx="5">
                  <c:v>155100.42300000001</c:v>
                </c:pt>
              </c:numCache>
              <c:extLst/>
            </c:numRef>
          </c:val>
          <c:smooth val="0"/>
          <c:extLst>
            <c:ext xmlns:c16="http://schemas.microsoft.com/office/drawing/2014/chart" uri="{C3380CC4-5D6E-409C-BE32-E72D297353CC}">
              <c16:uniqueId val="{00000009-B7C2-423E-A399-96F958747D12}"/>
            </c:ext>
          </c:extLst>
        </c:ser>
        <c:ser>
          <c:idx val="11"/>
          <c:order val="10"/>
          <c:tx>
            <c:strRef>
              <c:f>'Abs Exports'!$M$10</c:f>
              <c:strCache>
                <c:ptCount val="1"/>
                <c:pt idx="0">
                  <c:v>Textile and Clothing </c:v>
                </c:pt>
              </c:strCache>
            </c:strRef>
          </c:tx>
          <c:spPr>
            <a:ln w="34925" cap="rnd">
              <a:solidFill>
                <a:schemeClr val="accent6">
                  <a:lumMod val="60000"/>
                </a:schemeClr>
              </a:solidFill>
              <a:round/>
            </a:ln>
            <a:effectLst>
              <a:outerShdw blurRad="57150" dist="19050" dir="5400000" algn="ctr" rotWithShape="0">
                <a:srgbClr val="000000">
                  <a:alpha val="63000"/>
                </a:srgbClr>
              </a:outerShdw>
            </a:effectLst>
          </c:spPr>
          <c:marker>
            <c:symbol val="none"/>
          </c:marker>
          <c:cat>
            <c:numRef>
              <c:f>'Abs Exports'!$A$11:$A$28</c:f>
              <c:numCache>
                <c:formatCode>General</c:formatCode>
                <c:ptCount val="6"/>
                <c:pt idx="0">
                  <c:v>2004</c:v>
                </c:pt>
                <c:pt idx="1">
                  <c:v>2008</c:v>
                </c:pt>
                <c:pt idx="2">
                  <c:v>2012</c:v>
                </c:pt>
                <c:pt idx="3">
                  <c:v>2015</c:v>
                </c:pt>
                <c:pt idx="4">
                  <c:v>2019</c:v>
                </c:pt>
                <c:pt idx="5">
                  <c:v>2021</c:v>
                </c:pt>
              </c:numCache>
              <c:extLst/>
            </c:numRef>
          </c:cat>
          <c:val>
            <c:numRef>
              <c:f>'Abs Exports'!$M$11:$M$28</c:f>
              <c:numCache>
                <c:formatCode>_(* #,##0_);_(* \(#,##0\);_(* "-"??_);_(@_)</c:formatCode>
                <c:ptCount val="6"/>
                <c:pt idx="0">
                  <c:v>5605</c:v>
                </c:pt>
                <c:pt idx="1">
                  <c:v>13812.466000000002</c:v>
                </c:pt>
                <c:pt idx="2">
                  <c:v>49121.564999999995</c:v>
                </c:pt>
                <c:pt idx="3">
                  <c:v>66706.674000000014</c:v>
                </c:pt>
                <c:pt idx="4">
                  <c:v>77179.814999999988</c:v>
                </c:pt>
                <c:pt idx="5">
                  <c:v>95934.187999999995</c:v>
                </c:pt>
              </c:numCache>
              <c:extLst/>
            </c:numRef>
          </c:val>
          <c:smooth val="0"/>
          <c:extLst>
            <c:ext xmlns:c16="http://schemas.microsoft.com/office/drawing/2014/chart" uri="{C3380CC4-5D6E-409C-BE32-E72D297353CC}">
              <c16:uniqueId val="{0000000A-B7C2-423E-A399-96F958747D12}"/>
            </c:ext>
          </c:extLst>
        </c:ser>
        <c:ser>
          <c:idx val="12"/>
          <c:order val="11"/>
          <c:tx>
            <c:strRef>
              <c:f>'Abs Exports'!$N$10</c:f>
              <c:strCache>
                <c:ptCount val="1"/>
                <c:pt idx="0">
                  <c:v>Vegetables</c:v>
                </c:pt>
              </c:strCache>
            </c:strRef>
          </c:tx>
          <c:spPr>
            <a:ln w="34925" cap="rnd">
              <a:solidFill>
                <a:schemeClr val="accent1">
                  <a:lumMod val="80000"/>
                  <a:lumOff val="20000"/>
                </a:schemeClr>
              </a:solidFill>
              <a:round/>
            </a:ln>
            <a:effectLst>
              <a:outerShdw blurRad="57150" dist="19050" dir="5400000" algn="ctr" rotWithShape="0">
                <a:srgbClr val="000000">
                  <a:alpha val="63000"/>
                </a:srgbClr>
              </a:outerShdw>
            </a:effectLst>
          </c:spPr>
          <c:marker>
            <c:symbol val="none"/>
          </c:marker>
          <c:cat>
            <c:numRef>
              <c:f>'Abs Exports'!$A$11:$A$28</c:f>
              <c:numCache>
                <c:formatCode>General</c:formatCode>
                <c:ptCount val="6"/>
                <c:pt idx="0">
                  <c:v>2004</c:v>
                </c:pt>
                <c:pt idx="1">
                  <c:v>2008</c:v>
                </c:pt>
                <c:pt idx="2">
                  <c:v>2012</c:v>
                </c:pt>
                <c:pt idx="3">
                  <c:v>2015</c:v>
                </c:pt>
                <c:pt idx="4">
                  <c:v>2019</c:v>
                </c:pt>
                <c:pt idx="5">
                  <c:v>2021</c:v>
                </c:pt>
              </c:numCache>
              <c:extLst/>
            </c:numRef>
          </c:cat>
          <c:val>
            <c:numRef>
              <c:f>'Abs Exports'!$N$11:$N$28</c:f>
              <c:numCache>
                <c:formatCode>_(* #,##0_);_(* \(#,##0\);_(* "-"??_);_(@_)</c:formatCode>
                <c:ptCount val="6"/>
                <c:pt idx="0">
                  <c:v>726</c:v>
                </c:pt>
                <c:pt idx="1">
                  <c:v>142.19399999999999</c:v>
                </c:pt>
                <c:pt idx="2">
                  <c:v>16240.762999999999</c:v>
                </c:pt>
                <c:pt idx="3">
                  <c:v>3648.8120000000004</c:v>
                </c:pt>
                <c:pt idx="4">
                  <c:v>1167.2660000000003</c:v>
                </c:pt>
                <c:pt idx="5">
                  <c:v>62.660000000000004</c:v>
                </c:pt>
              </c:numCache>
              <c:extLst/>
            </c:numRef>
          </c:val>
          <c:smooth val="0"/>
          <c:extLst>
            <c:ext xmlns:c16="http://schemas.microsoft.com/office/drawing/2014/chart" uri="{C3380CC4-5D6E-409C-BE32-E72D297353CC}">
              <c16:uniqueId val="{0000000B-B7C2-423E-A399-96F958747D12}"/>
            </c:ext>
          </c:extLst>
        </c:ser>
        <c:dLbls>
          <c:showLegendKey val="0"/>
          <c:showVal val="0"/>
          <c:showCatName val="0"/>
          <c:showSerName val="0"/>
          <c:showPercent val="0"/>
          <c:showBubbleSize val="0"/>
        </c:dLbls>
        <c:smooth val="0"/>
        <c:axId val="2061962288"/>
        <c:axId val="2061962832"/>
      </c:lineChart>
      <c:catAx>
        <c:axId val="206196228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2061962832"/>
        <c:crosses val="autoZero"/>
        <c:auto val="1"/>
        <c:lblAlgn val="ctr"/>
        <c:lblOffset val="100"/>
        <c:noMultiLvlLbl val="0"/>
      </c:catAx>
      <c:valAx>
        <c:axId val="2061962832"/>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2061962288"/>
        <c:crosses val="autoZero"/>
        <c:crossBetween val="between"/>
      </c:valAx>
      <c:spPr>
        <a:noFill/>
        <a:ln>
          <a:noFill/>
        </a:ln>
        <a:effectLst/>
      </c:spPr>
    </c:plotArea>
    <c:legend>
      <c:legendPos val="b"/>
      <c:layout>
        <c:manualLayout>
          <c:xMode val="edge"/>
          <c:yMode val="edge"/>
          <c:x val="1.0661367316872393E-2"/>
          <c:y val="0.76187256419054028"/>
          <c:w val="0.97867726536625521"/>
          <c:h val="0.2218936714974606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legend>
    <c:plotVisOnly val="1"/>
    <c:dispBlanksAs val="gap"/>
    <c:showDLblsOverMax val="0"/>
  </c:chart>
  <c:spPr>
    <a:noFill/>
    <a:ln>
      <a:noFill/>
    </a:ln>
    <a:effectLst/>
  </c:spPr>
  <c:txPr>
    <a:bodyPr/>
    <a:lstStyle/>
    <a:p>
      <a:pPr>
        <a:defRPr sz="1800">
          <a:latin typeface="Gill Sans MT" panose="020B0502020104020203"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[exports.xlsx]Sheet1!PivotTable1</c:name>
    <c:fmtId val="-1"/>
  </c:pivotSource>
  <c:chart>
    <c:autoTitleDeleted val="0"/>
    <c:pivotFmts>
      <c:pivotFmt>
        <c:idx val="0"/>
        <c:spPr>
          <a:solidFill>
            <a:schemeClr val="accent1"/>
          </a:solidFill>
          <a:ln w="28575" cap="rnd">
            <a:solidFill>
              <a:schemeClr val="accent1"/>
            </a:solidFill>
            <a:round/>
          </a:ln>
          <a:effectLst/>
        </c:spPr>
        <c:marker>
          <c:symbol val="none"/>
        </c:marker>
      </c:pivotFmt>
      <c:pivotFmt>
        <c:idx val="1"/>
        <c:spPr>
          <a:solidFill>
            <a:schemeClr val="accent1"/>
          </a:solidFill>
          <a:ln w="28575" cap="rnd">
            <a:solidFill>
              <a:schemeClr val="accent1"/>
            </a:solidFill>
            <a:round/>
          </a:ln>
          <a:effectLst/>
        </c:spPr>
        <c:marker>
          <c:symbol val="none"/>
        </c:marker>
      </c:pivotFmt>
      <c:pivotFmt>
        <c:idx val="2"/>
        <c:spPr>
          <a:solidFill>
            <a:schemeClr val="accent1"/>
          </a:solidFill>
          <a:ln w="28575" cap="rnd">
            <a:solidFill>
              <a:schemeClr val="accent1"/>
            </a:solidFill>
            <a:round/>
          </a:ln>
          <a:effectLst/>
        </c:spPr>
        <c:marker>
          <c:symbol val="none"/>
        </c:marker>
      </c:pivotFmt>
      <c:pivotFmt>
        <c:idx val="3"/>
        <c:spPr>
          <a:solidFill>
            <a:schemeClr val="accent1"/>
          </a:solidFill>
          <a:ln w="28575" cap="rnd">
            <a:solidFill>
              <a:schemeClr val="accent1"/>
            </a:solidFill>
            <a:round/>
          </a:ln>
          <a:effectLst/>
        </c:spPr>
        <c:marker>
          <c:symbol val="none"/>
        </c:marker>
      </c:pivotFmt>
      <c:pivotFmt>
        <c:idx val="4"/>
        <c:spPr>
          <a:solidFill>
            <a:schemeClr val="accent1"/>
          </a:solidFill>
          <a:ln w="28575" cap="rnd">
            <a:solidFill>
              <a:schemeClr val="accent1"/>
            </a:solidFill>
            <a:round/>
          </a:ln>
          <a:effectLst/>
        </c:spPr>
        <c:marker>
          <c:symbol val="none"/>
        </c:marker>
      </c:pivotFmt>
      <c:pivotFmt>
        <c:idx val="5"/>
        <c:spPr>
          <a:solidFill>
            <a:schemeClr val="accent1"/>
          </a:solidFill>
          <a:ln w="28575" cap="rnd">
            <a:solidFill>
              <a:schemeClr val="accent1"/>
            </a:solidFill>
            <a:round/>
          </a:ln>
          <a:effectLst/>
        </c:spPr>
        <c:marker>
          <c:symbol val="none"/>
        </c:marker>
      </c:pivotFmt>
      <c:pivotFmt>
        <c:idx val="6"/>
        <c:spPr>
          <a:solidFill>
            <a:schemeClr val="accent1"/>
          </a:solidFill>
          <a:ln w="28575" cap="rnd">
            <a:solidFill>
              <a:schemeClr val="accent1"/>
            </a:solidFill>
            <a:round/>
          </a:ln>
          <a:effectLst/>
        </c:spPr>
        <c:marker>
          <c:symbol val="none"/>
        </c:marker>
      </c:pivotFmt>
      <c:pivotFmt>
        <c:idx val="7"/>
        <c:spPr>
          <a:solidFill>
            <a:schemeClr val="accent1"/>
          </a:solidFill>
          <a:ln w="28575" cap="rnd">
            <a:solidFill>
              <a:schemeClr val="accent1"/>
            </a:solidFill>
            <a:round/>
          </a:ln>
          <a:effectLst/>
        </c:spPr>
        <c:marker>
          <c:symbol val="none"/>
        </c:marker>
      </c:pivotFmt>
      <c:pivotFmt>
        <c:idx val="8"/>
        <c:spPr>
          <a:solidFill>
            <a:schemeClr val="accent1"/>
          </a:solidFill>
          <a:ln w="28575" cap="rnd">
            <a:solidFill>
              <a:schemeClr val="accent1"/>
            </a:solidFill>
            <a:round/>
          </a:ln>
          <a:effectLst/>
        </c:spPr>
        <c:marker>
          <c:symbol val="none"/>
        </c:marker>
      </c:pivotFmt>
      <c:pivotFmt>
        <c:idx val="9"/>
        <c:spPr>
          <a:solidFill>
            <a:schemeClr val="accent1"/>
          </a:solidFill>
          <a:ln w="28575" cap="rnd">
            <a:solidFill>
              <a:schemeClr val="accent1"/>
            </a:solidFill>
            <a:round/>
          </a:ln>
          <a:effectLst/>
        </c:spPr>
        <c:marker>
          <c:symbol val="none"/>
        </c:marker>
      </c:pivotFmt>
      <c:pivotFmt>
        <c:idx val="10"/>
        <c:spPr>
          <a:solidFill>
            <a:schemeClr val="accent1"/>
          </a:solidFill>
          <a:ln w="28575" cap="rnd">
            <a:solidFill>
              <a:schemeClr val="accent1"/>
            </a:solidFill>
            <a:round/>
          </a:ln>
          <a:effectLst/>
        </c:spPr>
        <c:marker>
          <c:symbol val="none"/>
        </c:marker>
      </c:pivotFmt>
      <c:pivotFmt>
        <c:idx val="11"/>
        <c:spPr>
          <a:solidFill>
            <a:schemeClr val="accent1"/>
          </a:solidFill>
          <a:ln w="28575" cap="rnd">
            <a:solidFill>
              <a:schemeClr val="accent1"/>
            </a:solidFill>
            <a:round/>
          </a:ln>
          <a:effectLst/>
        </c:spPr>
        <c:marker>
          <c:symbol val="none"/>
        </c:marker>
      </c:pivotFmt>
      <c:pivotFmt>
        <c:idx val="12"/>
        <c:spPr>
          <a:solidFill>
            <a:schemeClr val="accent1"/>
          </a:solidFill>
          <a:ln w="28575" cap="rnd">
            <a:solidFill>
              <a:schemeClr val="accent1"/>
            </a:solidFill>
            <a:round/>
          </a:ln>
          <a:effectLst/>
        </c:spPr>
        <c:marker>
          <c:symbol val="none"/>
        </c:marker>
      </c:pivotFmt>
      <c:pivotFmt>
        <c:idx val="13"/>
        <c:spPr>
          <a:solidFill>
            <a:schemeClr val="accent1"/>
          </a:solidFill>
          <a:ln w="28575" cap="rnd">
            <a:solidFill>
              <a:schemeClr val="accent1"/>
            </a:solidFill>
            <a:round/>
          </a:ln>
          <a:effectLst/>
        </c:spPr>
        <c:marker>
          <c:symbol val="none"/>
        </c:marker>
      </c:pivotFmt>
      <c:pivotFmt>
        <c:idx val="14"/>
        <c:spPr>
          <a:solidFill>
            <a:schemeClr val="accent1"/>
          </a:solidFill>
          <a:ln w="28575" cap="rnd">
            <a:solidFill>
              <a:schemeClr val="accent1"/>
            </a:solidFill>
            <a:round/>
          </a:ln>
          <a:effectLst/>
        </c:spPr>
        <c:marker>
          <c:symbol val="none"/>
        </c:marker>
      </c:pivotFmt>
      <c:pivotFmt>
        <c:idx val="15"/>
        <c:spPr>
          <a:solidFill>
            <a:schemeClr val="accent1"/>
          </a:solidFill>
          <a:ln w="28575" cap="rnd">
            <a:solidFill>
              <a:schemeClr val="accent1"/>
            </a:solidFill>
            <a:round/>
          </a:ln>
          <a:effectLst/>
        </c:spPr>
        <c:marker>
          <c:symbol val="none"/>
        </c:marker>
      </c:pivotFmt>
      <c:pivotFmt>
        <c:idx val="16"/>
        <c:spPr>
          <a:solidFill>
            <a:schemeClr val="accent1"/>
          </a:solidFill>
          <a:ln w="28575" cap="rnd">
            <a:solidFill>
              <a:schemeClr val="accent1"/>
            </a:solidFill>
            <a:round/>
          </a:ln>
          <a:effectLst/>
        </c:spPr>
        <c:marker>
          <c:symbol val="none"/>
        </c:marker>
      </c:pivotFmt>
      <c:pivotFmt>
        <c:idx val="17"/>
        <c:spPr>
          <a:solidFill>
            <a:schemeClr val="accent1"/>
          </a:solidFill>
          <a:ln w="28575" cap="rnd">
            <a:solidFill>
              <a:schemeClr val="accent1"/>
            </a:solidFill>
            <a:round/>
          </a:ln>
          <a:effectLst/>
        </c:spPr>
        <c:marker>
          <c:symbol val="none"/>
        </c:marker>
      </c:pivotFmt>
      <c:pivotFmt>
        <c:idx val="18"/>
        <c:spPr>
          <a:solidFill>
            <a:schemeClr val="accent1"/>
          </a:solidFill>
          <a:ln w="28575" cap="rnd">
            <a:solidFill>
              <a:schemeClr val="accent1"/>
            </a:solidFill>
            <a:round/>
          </a:ln>
          <a:effectLst/>
        </c:spPr>
        <c:marker>
          <c:symbol val="none"/>
        </c:marker>
      </c:pivotFmt>
      <c:pivotFmt>
        <c:idx val="19"/>
        <c:spPr>
          <a:solidFill>
            <a:schemeClr val="accent1"/>
          </a:solidFill>
          <a:ln w="28575" cap="rnd">
            <a:solidFill>
              <a:schemeClr val="accent1"/>
            </a:solidFill>
            <a:round/>
          </a:ln>
          <a:effectLst/>
        </c:spPr>
        <c:marker>
          <c:symbol val="none"/>
        </c:marker>
      </c:pivotFmt>
      <c:pivotFmt>
        <c:idx val="20"/>
        <c:spPr>
          <a:solidFill>
            <a:schemeClr val="accent1"/>
          </a:solidFill>
          <a:ln w="28575" cap="rnd">
            <a:solidFill>
              <a:schemeClr val="accent1"/>
            </a:solidFill>
            <a:round/>
          </a:ln>
          <a:effectLst/>
        </c:spPr>
        <c:marker>
          <c:symbol val="none"/>
        </c:marker>
      </c:pivotFmt>
      <c:pivotFmt>
        <c:idx val="21"/>
        <c:spPr>
          <a:solidFill>
            <a:schemeClr val="accent1"/>
          </a:solidFill>
          <a:ln w="28575" cap="rnd">
            <a:solidFill>
              <a:schemeClr val="accent1"/>
            </a:solidFill>
            <a:round/>
          </a:ln>
          <a:effectLst/>
        </c:spPr>
        <c:marker>
          <c:symbol val="none"/>
        </c:marker>
      </c:pivotFmt>
      <c:pivotFmt>
        <c:idx val="22"/>
        <c:spPr>
          <a:solidFill>
            <a:schemeClr val="accent1"/>
          </a:solidFill>
          <a:ln w="28575" cap="rnd">
            <a:solidFill>
              <a:schemeClr val="accent1"/>
            </a:solidFill>
            <a:round/>
          </a:ln>
          <a:effectLst/>
        </c:spPr>
        <c:marker>
          <c:symbol val="none"/>
        </c:marker>
      </c:pivotFmt>
      <c:pivotFmt>
        <c:idx val="23"/>
        <c:spPr>
          <a:solidFill>
            <a:schemeClr val="accent1"/>
          </a:solidFill>
          <a:ln w="28575" cap="rnd">
            <a:solidFill>
              <a:schemeClr val="accent1"/>
            </a:solidFill>
            <a:round/>
          </a:ln>
          <a:effectLst/>
        </c:spPr>
        <c:marker>
          <c:symbol val="none"/>
        </c:marker>
      </c:pivotFmt>
      <c:pivotFmt>
        <c:idx val="24"/>
        <c:spPr>
          <a:solidFill>
            <a:schemeClr val="accent1"/>
          </a:solidFill>
          <a:ln w="28575" cap="rnd">
            <a:solidFill>
              <a:schemeClr val="accent1"/>
            </a:solidFill>
            <a:round/>
          </a:ln>
          <a:effectLst/>
        </c:spPr>
        <c:marker>
          <c:symbol val="none"/>
        </c:marker>
      </c:pivotFmt>
      <c:pivotFmt>
        <c:idx val="25"/>
        <c:spPr>
          <a:solidFill>
            <a:schemeClr val="accent1"/>
          </a:solidFill>
          <a:ln w="28575" cap="rnd">
            <a:solidFill>
              <a:schemeClr val="accent1"/>
            </a:solidFill>
            <a:round/>
          </a:ln>
          <a:effectLst/>
        </c:spPr>
        <c:marker>
          <c:symbol val="none"/>
        </c:marker>
      </c:pivotFmt>
      <c:pivotFmt>
        <c:idx val="26"/>
        <c:spPr>
          <a:solidFill>
            <a:schemeClr val="accent1"/>
          </a:solidFill>
          <a:ln w="28575" cap="rnd">
            <a:solidFill>
              <a:schemeClr val="accent1"/>
            </a:solidFill>
            <a:round/>
          </a:ln>
          <a:effectLst/>
        </c:spPr>
        <c:marker>
          <c:symbol val="none"/>
        </c:marker>
      </c:pivotFmt>
      <c:pivotFmt>
        <c:idx val="27"/>
        <c:spPr>
          <a:solidFill>
            <a:schemeClr val="accent1"/>
          </a:solidFill>
          <a:ln w="28575" cap="rnd">
            <a:solidFill>
              <a:schemeClr val="accent1"/>
            </a:solidFill>
            <a:round/>
          </a:ln>
          <a:effectLst/>
        </c:spPr>
        <c:marker>
          <c:symbol val="none"/>
        </c:marker>
      </c:pivotFmt>
      <c:pivotFmt>
        <c:idx val="28"/>
        <c:spPr>
          <a:solidFill>
            <a:schemeClr val="accent1"/>
          </a:solidFill>
          <a:ln w="28575" cap="rnd">
            <a:solidFill>
              <a:schemeClr val="accent1"/>
            </a:solidFill>
            <a:round/>
          </a:ln>
          <a:effectLst/>
        </c:spPr>
        <c:marker>
          <c:symbol val="none"/>
        </c:marker>
      </c:pivotFmt>
      <c:pivotFmt>
        <c:idx val="29"/>
        <c:spPr>
          <a:solidFill>
            <a:schemeClr val="accent1"/>
          </a:solidFill>
          <a:ln w="28575" cap="rnd">
            <a:solidFill>
              <a:schemeClr val="accent1"/>
            </a:solidFill>
            <a:round/>
          </a:ln>
          <a:effectLst/>
        </c:spPr>
        <c:marker>
          <c:symbol val="none"/>
        </c:marker>
      </c:pivotFmt>
      <c:pivotFmt>
        <c:idx val="30"/>
        <c:spPr>
          <a:solidFill>
            <a:schemeClr val="accent1"/>
          </a:solidFill>
          <a:ln w="28575" cap="rnd">
            <a:solidFill>
              <a:schemeClr val="accent1"/>
            </a:solidFill>
            <a:round/>
          </a:ln>
          <a:effectLst/>
        </c:spPr>
        <c:marker>
          <c:symbol val="none"/>
        </c:marker>
      </c:pivotFmt>
      <c:pivotFmt>
        <c:idx val="31"/>
        <c:spPr>
          <a:solidFill>
            <a:schemeClr val="accent1"/>
          </a:solidFill>
          <a:ln w="28575" cap="rnd">
            <a:solidFill>
              <a:schemeClr val="accent1"/>
            </a:solidFill>
            <a:round/>
          </a:ln>
          <a:effectLst/>
        </c:spPr>
        <c:marker>
          <c:symbol val="none"/>
        </c:marker>
      </c:pivotFmt>
      <c:pivotFmt>
        <c:idx val="32"/>
        <c:spPr>
          <a:solidFill>
            <a:schemeClr val="accent1"/>
          </a:solidFill>
          <a:ln w="28575" cap="rnd">
            <a:solidFill>
              <a:schemeClr val="accent1"/>
            </a:solidFill>
            <a:round/>
          </a:ln>
          <a:effectLst/>
        </c:spPr>
        <c:marker>
          <c:symbol val="none"/>
        </c:marker>
      </c:pivotFmt>
      <c:pivotFmt>
        <c:idx val="33"/>
        <c:spPr>
          <a:solidFill>
            <a:schemeClr val="accent1"/>
          </a:solidFill>
          <a:ln w="28575" cap="rnd">
            <a:solidFill>
              <a:schemeClr val="accent1"/>
            </a:solidFill>
            <a:round/>
          </a:ln>
          <a:effectLst/>
        </c:spPr>
        <c:marker>
          <c:symbol val="none"/>
        </c:marker>
      </c:pivotFmt>
      <c:pivotFmt>
        <c:idx val="34"/>
        <c:spPr>
          <a:solidFill>
            <a:schemeClr val="accent1"/>
          </a:solidFill>
          <a:ln w="28575" cap="rnd">
            <a:solidFill>
              <a:schemeClr val="accent1"/>
            </a:solidFill>
            <a:round/>
          </a:ln>
          <a:effectLst/>
        </c:spPr>
        <c:marker>
          <c:symbol val="none"/>
        </c:marker>
      </c:pivotFmt>
      <c:pivotFmt>
        <c:idx val="35"/>
        <c:spPr>
          <a:solidFill>
            <a:schemeClr val="accent1"/>
          </a:solidFill>
          <a:ln w="28575" cap="rnd">
            <a:solidFill>
              <a:schemeClr val="accent1"/>
            </a:solidFill>
            <a:round/>
          </a:ln>
          <a:effectLst/>
        </c:spPr>
        <c:marker>
          <c:symbol val="none"/>
        </c:marker>
      </c:pivotFmt>
      <c:pivotFmt>
        <c:idx val="36"/>
        <c:spPr>
          <a:solidFill>
            <a:schemeClr val="accent1"/>
          </a:solidFill>
          <a:ln w="28575" cap="rnd">
            <a:solidFill>
              <a:schemeClr val="accent1"/>
            </a:solidFill>
            <a:round/>
          </a:ln>
          <a:effectLst/>
        </c:spPr>
        <c:marker>
          <c:symbol val="none"/>
        </c:marker>
      </c:pivotFmt>
      <c:pivotFmt>
        <c:idx val="37"/>
        <c:spPr>
          <a:solidFill>
            <a:schemeClr val="accent1"/>
          </a:solidFill>
          <a:ln w="28575" cap="rnd">
            <a:solidFill>
              <a:schemeClr val="accent1"/>
            </a:solidFill>
            <a:round/>
          </a:ln>
          <a:effectLst/>
        </c:spPr>
        <c:marker>
          <c:symbol val="none"/>
        </c:marker>
      </c:pivotFmt>
      <c:pivotFmt>
        <c:idx val="38"/>
        <c:spPr>
          <a:solidFill>
            <a:schemeClr val="accent1"/>
          </a:solidFill>
          <a:ln w="28575" cap="rnd">
            <a:solidFill>
              <a:schemeClr val="accent1"/>
            </a:solidFill>
            <a:round/>
          </a:ln>
          <a:effectLst/>
        </c:spPr>
        <c:marker>
          <c:symbol val="none"/>
        </c:marker>
      </c:pivotFmt>
      <c:pivotFmt>
        <c:idx val="39"/>
        <c:spPr>
          <a:solidFill>
            <a:schemeClr val="accent1"/>
          </a:solidFill>
          <a:ln w="28575" cap="rnd">
            <a:solidFill>
              <a:schemeClr val="accent1"/>
            </a:solidFill>
            <a:round/>
          </a:ln>
          <a:effectLst/>
        </c:spPr>
        <c:marker>
          <c:symbol val="none"/>
        </c:marker>
      </c:pivotFmt>
      <c:pivotFmt>
        <c:idx val="40"/>
        <c:spPr>
          <a:solidFill>
            <a:schemeClr val="accent1"/>
          </a:solidFill>
          <a:ln w="28575" cap="rnd">
            <a:solidFill>
              <a:schemeClr val="accent1"/>
            </a:solidFill>
            <a:round/>
          </a:ln>
          <a:effectLst/>
        </c:spPr>
        <c:marker>
          <c:symbol val="none"/>
        </c:marker>
      </c:pivotFmt>
      <c:pivotFmt>
        <c:idx val="41"/>
        <c:spPr>
          <a:solidFill>
            <a:schemeClr val="accent1"/>
          </a:solidFill>
          <a:ln w="28575" cap="rnd">
            <a:solidFill>
              <a:schemeClr val="accent1"/>
            </a:solidFill>
            <a:round/>
          </a:ln>
          <a:effectLst/>
        </c:spPr>
        <c:marker>
          <c:symbol val="none"/>
        </c:marker>
      </c:pivotFmt>
      <c:pivotFmt>
        <c:idx val="42"/>
        <c:spPr>
          <a:solidFill>
            <a:schemeClr val="accent1"/>
          </a:solidFill>
          <a:ln w="28575" cap="rnd">
            <a:solidFill>
              <a:schemeClr val="accent1"/>
            </a:solidFill>
            <a:round/>
          </a:ln>
          <a:effectLst/>
        </c:spPr>
        <c:marker>
          <c:symbol val="none"/>
        </c:marker>
      </c:pivotFmt>
      <c:pivotFmt>
        <c:idx val="43"/>
        <c:spPr>
          <a:solidFill>
            <a:schemeClr val="accent1"/>
          </a:solidFill>
          <a:ln w="28575" cap="rnd">
            <a:solidFill>
              <a:schemeClr val="accent1"/>
            </a:solidFill>
            <a:round/>
          </a:ln>
          <a:effectLst/>
        </c:spPr>
        <c:marker>
          <c:symbol val="none"/>
        </c:marker>
      </c:pivotFmt>
      <c:pivotFmt>
        <c:idx val="44"/>
        <c:spPr>
          <a:solidFill>
            <a:schemeClr val="accent1"/>
          </a:solidFill>
          <a:ln w="28575" cap="rnd">
            <a:solidFill>
              <a:schemeClr val="accent1"/>
            </a:solidFill>
            <a:round/>
          </a:ln>
          <a:effectLst/>
        </c:spPr>
        <c:marker>
          <c:symbol val="none"/>
        </c:marker>
      </c:pivotFmt>
      <c:pivotFmt>
        <c:idx val="45"/>
        <c:spPr>
          <a:solidFill>
            <a:schemeClr val="accent1"/>
          </a:solidFill>
          <a:ln w="28575" cap="rnd">
            <a:solidFill>
              <a:schemeClr val="accent1"/>
            </a:solidFill>
            <a:round/>
          </a:ln>
          <a:effectLst/>
        </c:spPr>
        <c:marker>
          <c:symbol val="none"/>
        </c:marker>
      </c:pivotFmt>
      <c:pivotFmt>
        <c:idx val="46"/>
        <c:spPr>
          <a:solidFill>
            <a:schemeClr val="accent1"/>
          </a:solidFill>
          <a:ln w="28575" cap="rnd">
            <a:solidFill>
              <a:schemeClr val="accent1"/>
            </a:solidFill>
            <a:round/>
          </a:ln>
          <a:effectLst/>
        </c:spPr>
        <c:marker>
          <c:symbol val="none"/>
        </c:marker>
      </c:pivotFmt>
      <c:pivotFmt>
        <c:idx val="47"/>
        <c:spPr>
          <a:solidFill>
            <a:schemeClr val="accent1"/>
          </a:solidFill>
          <a:ln w="28575" cap="rnd">
            <a:solidFill>
              <a:schemeClr val="accent1"/>
            </a:solidFill>
            <a:round/>
          </a:ln>
          <a:effectLst/>
        </c:spPr>
        <c:marker>
          <c:symbol val="none"/>
        </c:marker>
      </c:pivotFmt>
      <c:pivotFmt>
        <c:idx val="48"/>
        <c:spPr>
          <a:solidFill>
            <a:schemeClr val="accent1"/>
          </a:solidFill>
          <a:ln w="28575" cap="rnd">
            <a:solidFill>
              <a:schemeClr val="accent1"/>
            </a:solidFill>
            <a:round/>
          </a:ln>
          <a:effectLst/>
        </c:spPr>
        <c:marker>
          <c:symbol val="none"/>
        </c:marker>
      </c:pivotFmt>
      <c:pivotFmt>
        <c:idx val="49"/>
        <c:spPr>
          <a:solidFill>
            <a:schemeClr val="accent1"/>
          </a:solidFill>
          <a:ln w="28575" cap="rnd">
            <a:solidFill>
              <a:schemeClr val="accent1"/>
            </a:solidFill>
            <a:round/>
          </a:ln>
          <a:effectLst/>
        </c:spPr>
        <c:marker>
          <c:symbol val="none"/>
        </c:marker>
      </c:pivotFmt>
      <c:pivotFmt>
        <c:idx val="50"/>
        <c:spPr>
          <a:solidFill>
            <a:schemeClr val="accent1"/>
          </a:solidFill>
          <a:ln w="28575" cap="rnd">
            <a:solidFill>
              <a:schemeClr val="accent1"/>
            </a:solidFill>
            <a:round/>
          </a:ln>
          <a:effectLst/>
        </c:spPr>
        <c:marker>
          <c:symbol val="none"/>
        </c:marker>
      </c:pivotFmt>
      <c:pivotFmt>
        <c:idx val="51"/>
        <c:spPr>
          <a:solidFill>
            <a:schemeClr val="accent1"/>
          </a:solidFill>
          <a:ln w="28575" cap="rnd">
            <a:solidFill>
              <a:schemeClr val="accent1"/>
            </a:solidFill>
            <a:round/>
          </a:ln>
          <a:effectLst/>
        </c:spPr>
        <c:marker>
          <c:symbol val="none"/>
        </c:marker>
      </c:pivotFmt>
      <c:pivotFmt>
        <c:idx val="52"/>
        <c:spPr>
          <a:solidFill>
            <a:schemeClr val="accent1"/>
          </a:solidFill>
          <a:ln w="28575" cap="rnd">
            <a:solidFill>
              <a:schemeClr val="accent1"/>
            </a:solidFill>
            <a:round/>
          </a:ln>
          <a:effectLst/>
        </c:spPr>
        <c:marker>
          <c:symbol val="none"/>
        </c:marker>
      </c:pivotFmt>
      <c:pivotFmt>
        <c:idx val="53"/>
        <c:spPr>
          <a:solidFill>
            <a:schemeClr val="accent1"/>
          </a:solidFill>
          <a:ln w="28575" cap="rnd">
            <a:solidFill>
              <a:schemeClr val="accent1"/>
            </a:solidFill>
            <a:round/>
          </a:ln>
          <a:effectLst/>
        </c:spPr>
        <c:marker>
          <c:symbol val="none"/>
        </c:marker>
      </c:pivotFmt>
      <c:pivotFmt>
        <c:idx val="54"/>
        <c:spPr>
          <a:solidFill>
            <a:schemeClr val="accent1"/>
          </a:solidFill>
          <a:ln w="28575" cap="rnd">
            <a:solidFill>
              <a:schemeClr val="accent1"/>
            </a:solidFill>
            <a:round/>
          </a:ln>
          <a:effectLst/>
        </c:spPr>
        <c:marker>
          <c:symbol val="none"/>
        </c:marker>
      </c:pivotFmt>
      <c:pivotFmt>
        <c:idx val="55"/>
        <c:spPr>
          <a:solidFill>
            <a:schemeClr val="accent1"/>
          </a:solidFill>
          <a:ln w="28575" cap="rnd">
            <a:solidFill>
              <a:schemeClr val="accent1"/>
            </a:solidFill>
            <a:round/>
          </a:ln>
          <a:effectLst/>
        </c:spPr>
        <c:marker>
          <c:symbol val="none"/>
        </c:marker>
      </c:pivotFmt>
      <c:pivotFmt>
        <c:idx val="56"/>
        <c:spPr>
          <a:solidFill>
            <a:schemeClr val="accent1"/>
          </a:solidFill>
          <a:ln w="28575" cap="rnd">
            <a:solidFill>
              <a:schemeClr val="accent1"/>
            </a:solidFill>
            <a:round/>
          </a:ln>
          <a:effectLst/>
        </c:spPr>
        <c:marker>
          <c:symbol val="none"/>
        </c:marker>
      </c:pivotFmt>
      <c:pivotFmt>
        <c:idx val="57"/>
        <c:spPr>
          <a:solidFill>
            <a:schemeClr val="accent1"/>
          </a:solidFill>
          <a:ln w="28575" cap="rnd">
            <a:solidFill>
              <a:schemeClr val="accent1"/>
            </a:solidFill>
            <a:round/>
          </a:ln>
          <a:effectLst/>
        </c:spPr>
        <c:marker>
          <c:symbol val="none"/>
        </c:marker>
      </c:pivotFmt>
      <c:pivotFmt>
        <c:idx val="58"/>
        <c:spPr>
          <a:solidFill>
            <a:schemeClr val="accent1"/>
          </a:solidFill>
          <a:ln w="28575" cap="rnd">
            <a:solidFill>
              <a:schemeClr val="accent1"/>
            </a:solidFill>
            <a:round/>
          </a:ln>
          <a:effectLst/>
        </c:spPr>
        <c:marker>
          <c:symbol val="none"/>
        </c:marker>
      </c:pivotFmt>
      <c:pivotFmt>
        <c:idx val="59"/>
        <c:spPr>
          <a:solidFill>
            <a:schemeClr val="accent1"/>
          </a:solidFill>
          <a:ln w="28575" cap="rnd">
            <a:solidFill>
              <a:schemeClr val="accent1"/>
            </a:solidFill>
            <a:round/>
          </a:ln>
          <a:effectLst/>
        </c:spPr>
        <c:marker>
          <c:symbol val="none"/>
        </c:marker>
      </c:pivotFmt>
      <c:pivotFmt>
        <c:idx val="60"/>
        <c:spPr>
          <a:solidFill>
            <a:schemeClr val="accent1"/>
          </a:solidFill>
          <a:ln w="28575" cap="rnd">
            <a:solidFill>
              <a:schemeClr val="accent1"/>
            </a:solidFill>
            <a:round/>
          </a:ln>
          <a:effectLst/>
        </c:spPr>
        <c:marker>
          <c:symbol val="none"/>
        </c:marker>
      </c:pivotFmt>
      <c:pivotFmt>
        <c:idx val="61"/>
        <c:spPr>
          <a:solidFill>
            <a:schemeClr val="accent1"/>
          </a:solidFill>
          <a:ln w="28575" cap="rnd">
            <a:solidFill>
              <a:schemeClr val="accent1"/>
            </a:solidFill>
            <a:round/>
          </a:ln>
          <a:effectLst/>
        </c:spPr>
        <c:marker>
          <c:symbol val="none"/>
        </c:marker>
      </c:pivotFmt>
      <c:pivotFmt>
        <c:idx val="62"/>
        <c:spPr>
          <a:solidFill>
            <a:schemeClr val="accent1"/>
          </a:solidFill>
          <a:ln w="28575" cap="rnd">
            <a:solidFill>
              <a:schemeClr val="accent1"/>
            </a:solidFill>
            <a:round/>
          </a:ln>
          <a:effectLst/>
        </c:spPr>
        <c:marker>
          <c:symbol val="none"/>
        </c:marker>
      </c:pivotFmt>
      <c:pivotFmt>
        <c:idx val="63"/>
        <c:spPr>
          <a:solidFill>
            <a:schemeClr val="accent1"/>
          </a:solidFill>
          <a:ln w="28575" cap="rnd">
            <a:solidFill>
              <a:schemeClr val="accent1"/>
            </a:solidFill>
            <a:round/>
          </a:ln>
          <a:effectLst/>
        </c:spPr>
        <c:marker>
          <c:symbol val="none"/>
        </c:marker>
      </c:pivotFmt>
      <c:pivotFmt>
        <c:idx val="64"/>
        <c:spPr>
          <a:solidFill>
            <a:schemeClr val="accent1"/>
          </a:solidFill>
          <a:ln w="28575" cap="rnd">
            <a:solidFill>
              <a:schemeClr val="accent1"/>
            </a:solidFill>
            <a:round/>
          </a:ln>
          <a:effectLst/>
        </c:spPr>
        <c:marker>
          <c:symbol val="none"/>
        </c:marker>
      </c:pivotFmt>
      <c:pivotFmt>
        <c:idx val="65"/>
        <c:spPr>
          <a:solidFill>
            <a:schemeClr val="accent1"/>
          </a:solidFill>
          <a:ln w="28575" cap="rnd">
            <a:solidFill>
              <a:schemeClr val="accent1"/>
            </a:solidFill>
            <a:round/>
          </a:ln>
          <a:effectLst/>
        </c:spPr>
        <c:marker>
          <c:symbol val="none"/>
        </c:marker>
      </c:pivotFmt>
      <c:pivotFmt>
        <c:idx val="66"/>
        <c:spPr>
          <a:solidFill>
            <a:schemeClr val="accent1"/>
          </a:solidFill>
          <a:ln w="28575" cap="rnd">
            <a:solidFill>
              <a:schemeClr val="accent1"/>
            </a:solidFill>
            <a:round/>
          </a:ln>
          <a:effectLst/>
        </c:spPr>
        <c:marker>
          <c:symbol val="none"/>
        </c:marker>
      </c:pivotFmt>
      <c:pivotFmt>
        <c:idx val="67"/>
        <c:spPr>
          <a:solidFill>
            <a:schemeClr val="accent1"/>
          </a:solidFill>
          <a:ln w="28575" cap="rnd">
            <a:solidFill>
              <a:schemeClr val="accent1"/>
            </a:solidFill>
            <a:round/>
          </a:ln>
          <a:effectLst/>
        </c:spPr>
        <c:marker>
          <c:symbol val="none"/>
        </c:marker>
      </c:pivotFmt>
      <c:pivotFmt>
        <c:idx val="68"/>
        <c:spPr>
          <a:solidFill>
            <a:schemeClr val="accent1"/>
          </a:solidFill>
          <a:ln w="28575" cap="rnd">
            <a:solidFill>
              <a:schemeClr val="accent1"/>
            </a:solidFill>
            <a:round/>
          </a:ln>
          <a:effectLst/>
        </c:spPr>
        <c:marker>
          <c:symbol val="none"/>
        </c:marker>
      </c:pivotFmt>
      <c:pivotFmt>
        <c:idx val="69"/>
        <c:spPr>
          <a:solidFill>
            <a:schemeClr val="accent1"/>
          </a:solidFill>
          <a:ln w="28575" cap="rnd">
            <a:solidFill>
              <a:schemeClr val="accent1"/>
            </a:solidFill>
            <a:round/>
          </a:ln>
          <a:effectLst/>
        </c:spPr>
        <c:marker>
          <c:symbol val="none"/>
        </c:marker>
      </c:pivotFmt>
      <c:pivotFmt>
        <c:idx val="70"/>
        <c:spPr>
          <a:solidFill>
            <a:schemeClr val="accent1"/>
          </a:solidFill>
          <a:ln w="28575" cap="rnd">
            <a:solidFill>
              <a:schemeClr val="accent1"/>
            </a:solidFill>
            <a:round/>
          </a:ln>
          <a:effectLst/>
        </c:spPr>
        <c:marker>
          <c:symbol val="none"/>
        </c:marker>
      </c:pivotFmt>
      <c:pivotFmt>
        <c:idx val="71"/>
        <c:spPr>
          <a:solidFill>
            <a:schemeClr val="accent1"/>
          </a:solidFill>
          <a:ln w="28575" cap="rnd">
            <a:solidFill>
              <a:schemeClr val="accent1"/>
            </a:solidFill>
            <a:round/>
          </a:ln>
          <a:effectLst/>
        </c:spPr>
        <c:marker>
          <c:symbol val="none"/>
        </c:marker>
      </c:pivotFmt>
      <c:pivotFmt>
        <c:idx val="72"/>
        <c:spPr>
          <a:solidFill>
            <a:schemeClr val="accent1"/>
          </a:solidFill>
          <a:ln w="28575" cap="rnd">
            <a:solidFill>
              <a:schemeClr val="accent1"/>
            </a:solidFill>
            <a:round/>
          </a:ln>
          <a:effectLst/>
        </c:spPr>
        <c:marker>
          <c:symbol val="none"/>
        </c:marker>
      </c:pivotFmt>
      <c:pivotFmt>
        <c:idx val="73"/>
        <c:spPr>
          <a:solidFill>
            <a:schemeClr val="accent1"/>
          </a:solidFill>
          <a:ln w="28575" cap="rnd">
            <a:solidFill>
              <a:schemeClr val="accent1"/>
            </a:solidFill>
            <a:round/>
          </a:ln>
          <a:effectLst/>
        </c:spPr>
        <c:marker>
          <c:symbol val="none"/>
        </c:marker>
      </c:pivotFmt>
      <c:pivotFmt>
        <c:idx val="74"/>
        <c:spPr>
          <a:solidFill>
            <a:schemeClr val="accent1"/>
          </a:solidFill>
          <a:ln w="28575" cap="rnd">
            <a:solidFill>
              <a:schemeClr val="accent1"/>
            </a:solidFill>
            <a:round/>
          </a:ln>
          <a:effectLst/>
        </c:spPr>
        <c:marker>
          <c:symbol val="none"/>
        </c:marker>
      </c:pivotFmt>
      <c:pivotFmt>
        <c:idx val="75"/>
        <c:spPr>
          <a:solidFill>
            <a:schemeClr val="accent1"/>
          </a:solidFill>
          <a:ln w="28575" cap="rnd">
            <a:solidFill>
              <a:schemeClr val="accent1"/>
            </a:solidFill>
            <a:round/>
          </a:ln>
          <a:effectLst/>
        </c:spPr>
        <c:marker>
          <c:symbol val="none"/>
        </c:marker>
      </c:pivotFmt>
      <c:pivotFmt>
        <c:idx val="76"/>
        <c:spPr>
          <a:solidFill>
            <a:schemeClr val="accent1"/>
          </a:solidFill>
          <a:ln w="28575" cap="rnd">
            <a:solidFill>
              <a:schemeClr val="accent1"/>
            </a:solidFill>
            <a:round/>
          </a:ln>
          <a:effectLst/>
        </c:spPr>
        <c:marker>
          <c:symbol val="none"/>
        </c:marker>
      </c:pivotFmt>
      <c:pivotFmt>
        <c:idx val="77"/>
        <c:spPr>
          <a:solidFill>
            <a:schemeClr val="accent1"/>
          </a:solidFill>
          <a:ln w="28575" cap="rnd">
            <a:solidFill>
              <a:schemeClr val="accent1"/>
            </a:solidFill>
            <a:round/>
          </a:ln>
          <a:effectLst/>
        </c:spPr>
        <c:marker>
          <c:symbol val="none"/>
        </c:marker>
      </c:pivotFmt>
      <c:pivotFmt>
        <c:idx val="78"/>
        <c:spPr>
          <a:solidFill>
            <a:schemeClr val="accent1"/>
          </a:solidFill>
          <a:ln w="28575" cap="rnd">
            <a:solidFill>
              <a:schemeClr val="accent1"/>
            </a:solidFill>
            <a:round/>
          </a:ln>
          <a:effectLst/>
        </c:spPr>
        <c:marker>
          <c:symbol val="none"/>
        </c:marker>
      </c:pivotFmt>
      <c:pivotFmt>
        <c:idx val="79"/>
        <c:spPr>
          <a:solidFill>
            <a:schemeClr val="accent1"/>
          </a:solidFill>
          <a:ln w="28575" cap="rnd">
            <a:solidFill>
              <a:schemeClr val="accent1"/>
            </a:solidFill>
            <a:round/>
          </a:ln>
          <a:effectLst/>
        </c:spPr>
        <c:marker>
          <c:symbol val="none"/>
        </c:marker>
      </c:pivotFmt>
      <c:pivotFmt>
        <c:idx val="80"/>
        <c:spPr>
          <a:solidFill>
            <a:schemeClr val="accent1"/>
          </a:solidFill>
          <a:ln w="28575" cap="rnd">
            <a:solidFill>
              <a:schemeClr val="accent1"/>
            </a:solidFill>
            <a:round/>
          </a:ln>
          <a:effectLst/>
        </c:spPr>
        <c:marker>
          <c:symbol val="none"/>
        </c:marker>
      </c:pivotFmt>
    </c:pivotFmts>
    <c:plotArea>
      <c:layout/>
      <c:lineChart>
        <c:grouping val="standard"/>
        <c:varyColors val="0"/>
        <c:ser>
          <c:idx val="0"/>
          <c:order val="0"/>
          <c:tx>
            <c:strRef>
              <c:f>Sheet1!$B$3</c:f>
              <c:strCache>
                <c:ptCount val="1"/>
                <c:pt idx="0">
                  <c:v> 2004</c:v>
                </c:pt>
              </c:strCache>
            </c:strRef>
          </c:tx>
          <c:spPr>
            <a:ln w="28575" cap="rnd">
              <a:solidFill>
                <a:schemeClr val="accent1"/>
              </a:solidFill>
              <a:round/>
            </a:ln>
            <a:effectLst/>
          </c:spPr>
          <c:marker>
            <c:symbol val="none"/>
          </c:marker>
          <c:cat>
            <c:strRef>
              <c:f>Sheet1!$A$4:$A$38</c:f>
              <c:strCache>
                <c:ptCount val="34"/>
                <c:pt idx="0">
                  <c:v>Animal products</c:v>
                </c:pt>
                <c:pt idx="1">
                  <c:v>Apparel and Clothing</c:v>
                </c:pt>
                <c:pt idx="2">
                  <c:v>articles of copper</c:v>
                </c:pt>
                <c:pt idx="3">
                  <c:v>articles of iron and steel</c:v>
                </c:pt>
                <c:pt idx="4">
                  <c:v>Cereals</c:v>
                </c:pt>
                <c:pt idx="5">
                  <c:v>Citrus and Dry Fruits</c:v>
                </c:pt>
                <c:pt idx="6">
                  <c:v>Cotton</c:v>
                </c:pt>
                <c:pt idx="7">
                  <c:v>Earth Stone</c:v>
                </c:pt>
                <c:pt idx="8">
                  <c:v>Electrical &amp; equipments </c:v>
                </c:pt>
                <c:pt idx="9">
                  <c:v>Furniture</c:v>
                </c:pt>
                <c:pt idx="10">
                  <c:v>Knitted Fabrics</c:v>
                </c:pt>
                <c:pt idx="11">
                  <c:v>Lac gums resins </c:v>
                </c:pt>
                <c:pt idx="12">
                  <c:v>Leather articles</c:v>
                </c:pt>
                <c:pt idx="13">
                  <c:v>Live Animals</c:v>
                </c:pt>
                <c:pt idx="14">
                  <c:v>Machinery &amp; appliances</c:v>
                </c:pt>
                <c:pt idx="15">
                  <c:v>Non Woven </c:v>
                </c:pt>
                <c:pt idx="16">
                  <c:v>Oil Seeds</c:v>
                </c:pt>
                <c:pt idx="17">
                  <c:v>Ores</c:v>
                </c:pt>
                <c:pt idx="18">
                  <c:v>Petro and Gas</c:v>
                </c:pt>
                <c:pt idx="19">
                  <c:v>Pharma Products</c:v>
                </c:pt>
                <c:pt idx="20">
                  <c:v>Precious stones</c:v>
                </c:pt>
                <c:pt idx="21">
                  <c:v>Pulp and Material</c:v>
                </c:pt>
                <c:pt idx="22">
                  <c:v>Seafood</c:v>
                </c:pt>
                <c:pt idx="23">
                  <c:v>Special Woven Fabrics</c:v>
                </c:pt>
                <c:pt idx="24">
                  <c:v>Spirits Beverages</c:v>
                </c:pt>
                <c:pt idx="25">
                  <c:v>Stabple Fibres</c:v>
                </c:pt>
                <c:pt idx="26">
                  <c:v>Stone, plaster,cement</c:v>
                </c:pt>
                <c:pt idx="27">
                  <c:v>Tanning and Dying </c:v>
                </c:pt>
                <c:pt idx="28">
                  <c:v>Textile Flooring</c:v>
                </c:pt>
                <c:pt idx="29">
                  <c:v>Toys and Games</c:v>
                </c:pt>
                <c:pt idx="30">
                  <c:v>Vegetables</c:v>
                </c:pt>
                <c:pt idx="31">
                  <c:v>Wood</c:v>
                </c:pt>
                <c:pt idx="32">
                  <c:v>Woven Fabrics</c:v>
                </c:pt>
                <c:pt idx="33">
                  <c:v>Yarn</c:v>
                </c:pt>
              </c:strCache>
            </c:strRef>
          </c:cat>
          <c:val>
            <c:numRef>
              <c:f>Sheet1!$B$4:$B$38</c:f>
              <c:numCache>
                <c:formatCode>_(* #,##0_);_(* \(#,##0\);_(* "-"??_);_(@_)</c:formatCode>
                <c:ptCount val="34"/>
                <c:pt idx="0">
                  <c:v>187</c:v>
                </c:pt>
                <c:pt idx="1">
                  <c:v>1527</c:v>
                </c:pt>
                <c:pt idx="2">
                  <c:v>0</c:v>
                </c:pt>
                <c:pt idx="3">
                  <c:v>58</c:v>
                </c:pt>
                <c:pt idx="4">
                  <c:v>28</c:v>
                </c:pt>
                <c:pt idx="5">
                  <c:v>100</c:v>
                </c:pt>
                <c:pt idx="6">
                  <c:v>204461</c:v>
                </c:pt>
                <c:pt idx="7">
                  <c:v>1825</c:v>
                </c:pt>
                <c:pt idx="8">
                  <c:v>56</c:v>
                </c:pt>
                <c:pt idx="9">
                  <c:v>22</c:v>
                </c:pt>
                <c:pt idx="10">
                  <c:v>33</c:v>
                </c:pt>
                <c:pt idx="11">
                  <c:v>1592</c:v>
                </c:pt>
                <c:pt idx="12">
                  <c:v>1831</c:v>
                </c:pt>
                <c:pt idx="13">
                  <c:v>50</c:v>
                </c:pt>
                <c:pt idx="14">
                  <c:v>1116</c:v>
                </c:pt>
                <c:pt idx="15">
                  <c:v>42</c:v>
                </c:pt>
                <c:pt idx="16">
                  <c:v>1328</c:v>
                </c:pt>
                <c:pt idx="17">
                  <c:v>8805</c:v>
                </c:pt>
                <c:pt idx="18">
                  <c:v>0</c:v>
                </c:pt>
                <c:pt idx="19">
                  <c:v>102</c:v>
                </c:pt>
                <c:pt idx="20">
                  <c:v>10</c:v>
                </c:pt>
                <c:pt idx="21">
                  <c:v>0</c:v>
                </c:pt>
                <c:pt idx="22">
                  <c:v>19364</c:v>
                </c:pt>
                <c:pt idx="23">
                  <c:v>159</c:v>
                </c:pt>
                <c:pt idx="24">
                  <c:v>0</c:v>
                </c:pt>
                <c:pt idx="25">
                  <c:v>1100</c:v>
                </c:pt>
                <c:pt idx="26">
                  <c:v>329</c:v>
                </c:pt>
                <c:pt idx="27">
                  <c:v>44</c:v>
                </c:pt>
                <c:pt idx="28">
                  <c:v>49</c:v>
                </c:pt>
                <c:pt idx="29">
                  <c:v>706</c:v>
                </c:pt>
                <c:pt idx="30">
                  <c:v>37</c:v>
                </c:pt>
                <c:pt idx="31">
                  <c:v>0</c:v>
                </c:pt>
                <c:pt idx="32">
                  <c:v>0</c:v>
                </c:pt>
                <c:pt idx="33">
                  <c:v>2250</c:v>
                </c:pt>
              </c:numCache>
            </c:numRef>
          </c:val>
          <c:smooth val="0"/>
          <c:extLst>
            <c:ext xmlns:c16="http://schemas.microsoft.com/office/drawing/2014/chart" uri="{C3380CC4-5D6E-409C-BE32-E72D297353CC}">
              <c16:uniqueId val="{00000000-94D9-4968-9907-8BEBB0BE87F0}"/>
            </c:ext>
          </c:extLst>
        </c:ser>
        <c:ser>
          <c:idx val="1"/>
          <c:order val="1"/>
          <c:tx>
            <c:strRef>
              <c:f>Sheet1!$C$3</c:f>
              <c:strCache>
                <c:ptCount val="1"/>
                <c:pt idx="0">
                  <c:v> 2007</c:v>
                </c:pt>
              </c:strCache>
            </c:strRef>
          </c:tx>
          <c:spPr>
            <a:ln w="28575" cap="rnd">
              <a:solidFill>
                <a:schemeClr val="accent2"/>
              </a:solidFill>
              <a:round/>
            </a:ln>
            <a:effectLst/>
          </c:spPr>
          <c:marker>
            <c:symbol val="none"/>
          </c:marker>
          <c:cat>
            <c:strRef>
              <c:f>Sheet1!$A$4:$A$38</c:f>
              <c:strCache>
                <c:ptCount val="34"/>
                <c:pt idx="0">
                  <c:v>Animal products</c:v>
                </c:pt>
                <c:pt idx="1">
                  <c:v>Apparel and Clothing</c:v>
                </c:pt>
                <c:pt idx="2">
                  <c:v>articles of copper</c:v>
                </c:pt>
                <c:pt idx="3">
                  <c:v>articles of iron and steel</c:v>
                </c:pt>
                <c:pt idx="4">
                  <c:v>Cereals</c:v>
                </c:pt>
                <c:pt idx="5">
                  <c:v>Citrus and Dry Fruits</c:v>
                </c:pt>
                <c:pt idx="6">
                  <c:v>Cotton</c:v>
                </c:pt>
                <c:pt idx="7">
                  <c:v>Earth Stone</c:v>
                </c:pt>
                <c:pt idx="8">
                  <c:v>Electrical &amp; equipments </c:v>
                </c:pt>
                <c:pt idx="9">
                  <c:v>Furniture</c:v>
                </c:pt>
                <c:pt idx="10">
                  <c:v>Knitted Fabrics</c:v>
                </c:pt>
                <c:pt idx="11">
                  <c:v>Lac gums resins </c:v>
                </c:pt>
                <c:pt idx="12">
                  <c:v>Leather articles</c:v>
                </c:pt>
                <c:pt idx="13">
                  <c:v>Live Animals</c:v>
                </c:pt>
                <c:pt idx="14">
                  <c:v>Machinery &amp; appliances</c:v>
                </c:pt>
                <c:pt idx="15">
                  <c:v>Non Woven </c:v>
                </c:pt>
                <c:pt idx="16">
                  <c:v>Oil Seeds</c:v>
                </c:pt>
                <c:pt idx="17">
                  <c:v>Ores</c:v>
                </c:pt>
                <c:pt idx="18">
                  <c:v>Petro and Gas</c:v>
                </c:pt>
                <c:pt idx="19">
                  <c:v>Pharma Products</c:v>
                </c:pt>
                <c:pt idx="20">
                  <c:v>Precious stones</c:v>
                </c:pt>
                <c:pt idx="21">
                  <c:v>Pulp and Material</c:v>
                </c:pt>
                <c:pt idx="22">
                  <c:v>Seafood</c:v>
                </c:pt>
                <c:pt idx="23">
                  <c:v>Special Woven Fabrics</c:v>
                </c:pt>
                <c:pt idx="24">
                  <c:v>Spirits Beverages</c:v>
                </c:pt>
                <c:pt idx="25">
                  <c:v>Stabple Fibres</c:v>
                </c:pt>
                <c:pt idx="26">
                  <c:v>Stone, plaster,cement</c:v>
                </c:pt>
                <c:pt idx="27">
                  <c:v>Tanning and Dying </c:v>
                </c:pt>
                <c:pt idx="28">
                  <c:v>Textile Flooring</c:v>
                </c:pt>
                <c:pt idx="29">
                  <c:v>Toys and Games</c:v>
                </c:pt>
                <c:pt idx="30">
                  <c:v>Vegetables</c:v>
                </c:pt>
                <c:pt idx="31">
                  <c:v>Wood</c:v>
                </c:pt>
                <c:pt idx="32">
                  <c:v>Woven Fabrics</c:v>
                </c:pt>
                <c:pt idx="33">
                  <c:v>Yarn</c:v>
                </c:pt>
              </c:strCache>
            </c:strRef>
          </c:cat>
          <c:val>
            <c:numRef>
              <c:f>Sheet1!$C$4:$C$38</c:f>
              <c:numCache>
                <c:formatCode>_(* #,##0_);_(* \(#,##0\);_(* "-"??_);_(@_)</c:formatCode>
                <c:ptCount val="34"/>
                <c:pt idx="0">
                  <c:v>616</c:v>
                </c:pt>
                <c:pt idx="1">
                  <c:v>3074</c:v>
                </c:pt>
                <c:pt idx="2">
                  <c:v>6559</c:v>
                </c:pt>
                <c:pt idx="3">
                  <c:v>1440</c:v>
                </c:pt>
                <c:pt idx="4">
                  <c:v>307</c:v>
                </c:pt>
                <c:pt idx="5">
                  <c:v>289</c:v>
                </c:pt>
                <c:pt idx="6">
                  <c:v>376824</c:v>
                </c:pt>
                <c:pt idx="7">
                  <c:v>4970</c:v>
                </c:pt>
                <c:pt idx="8">
                  <c:v>878</c:v>
                </c:pt>
                <c:pt idx="9">
                  <c:v>43</c:v>
                </c:pt>
                <c:pt idx="10">
                  <c:v>377</c:v>
                </c:pt>
                <c:pt idx="11">
                  <c:v>5704</c:v>
                </c:pt>
                <c:pt idx="12">
                  <c:v>1046</c:v>
                </c:pt>
                <c:pt idx="13">
                  <c:v>0</c:v>
                </c:pt>
                <c:pt idx="14">
                  <c:v>10284</c:v>
                </c:pt>
                <c:pt idx="15">
                  <c:v>235</c:v>
                </c:pt>
                <c:pt idx="16">
                  <c:v>6844</c:v>
                </c:pt>
                <c:pt idx="17">
                  <c:v>87711</c:v>
                </c:pt>
                <c:pt idx="18">
                  <c:v>0</c:v>
                </c:pt>
                <c:pt idx="19">
                  <c:v>155</c:v>
                </c:pt>
                <c:pt idx="20">
                  <c:v>62</c:v>
                </c:pt>
                <c:pt idx="21">
                  <c:v>0</c:v>
                </c:pt>
                <c:pt idx="22">
                  <c:v>29659</c:v>
                </c:pt>
                <c:pt idx="23">
                  <c:v>439</c:v>
                </c:pt>
                <c:pt idx="24">
                  <c:v>31</c:v>
                </c:pt>
                <c:pt idx="25">
                  <c:v>1623</c:v>
                </c:pt>
                <c:pt idx="26">
                  <c:v>1018</c:v>
                </c:pt>
                <c:pt idx="27">
                  <c:v>35</c:v>
                </c:pt>
                <c:pt idx="28">
                  <c:v>241</c:v>
                </c:pt>
                <c:pt idx="29">
                  <c:v>680</c:v>
                </c:pt>
                <c:pt idx="30">
                  <c:v>199</c:v>
                </c:pt>
                <c:pt idx="31">
                  <c:v>38</c:v>
                </c:pt>
                <c:pt idx="32">
                  <c:v>63</c:v>
                </c:pt>
                <c:pt idx="33">
                  <c:v>1356</c:v>
                </c:pt>
              </c:numCache>
            </c:numRef>
          </c:val>
          <c:smooth val="0"/>
          <c:extLst>
            <c:ext xmlns:c16="http://schemas.microsoft.com/office/drawing/2014/chart" uri="{C3380CC4-5D6E-409C-BE32-E72D297353CC}">
              <c16:uniqueId val="{00000001-94D9-4968-9907-8BEBB0BE87F0}"/>
            </c:ext>
          </c:extLst>
        </c:ser>
        <c:ser>
          <c:idx val="2"/>
          <c:order val="2"/>
          <c:tx>
            <c:strRef>
              <c:f>Sheet1!$D$3</c:f>
              <c:strCache>
                <c:ptCount val="1"/>
                <c:pt idx="0">
                  <c:v> 2010</c:v>
                </c:pt>
              </c:strCache>
            </c:strRef>
          </c:tx>
          <c:spPr>
            <a:ln w="28575" cap="rnd">
              <a:solidFill>
                <a:schemeClr val="accent3"/>
              </a:solidFill>
              <a:round/>
            </a:ln>
            <a:effectLst/>
          </c:spPr>
          <c:marker>
            <c:symbol val="none"/>
          </c:marker>
          <c:cat>
            <c:strRef>
              <c:f>Sheet1!$A$4:$A$38</c:f>
              <c:strCache>
                <c:ptCount val="34"/>
                <c:pt idx="0">
                  <c:v>Animal products</c:v>
                </c:pt>
                <c:pt idx="1">
                  <c:v>Apparel and Clothing</c:v>
                </c:pt>
                <c:pt idx="2">
                  <c:v>articles of copper</c:v>
                </c:pt>
                <c:pt idx="3">
                  <c:v>articles of iron and steel</c:v>
                </c:pt>
                <c:pt idx="4">
                  <c:v>Cereals</c:v>
                </c:pt>
                <c:pt idx="5">
                  <c:v>Citrus and Dry Fruits</c:v>
                </c:pt>
                <c:pt idx="6">
                  <c:v>Cotton</c:v>
                </c:pt>
                <c:pt idx="7">
                  <c:v>Earth Stone</c:v>
                </c:pt>
                <c:pt idx="8">
                  <c:v>Electrical &amp; equipments </c:v>
                </c:pt>
                <c:pt idx="9">
                  <c:v>Furniture</c:v>
                </c:pt>
                <c:pt idx="10">
                  <c:v>Knitted Fabrics</c:v>
                </c:pt>
                <c:pt idx="11">
                  <c:v>Lac gums resins </c:v>
                </c:pt>
                <c:pt idx="12">
                  <c:v>Leather articles</c:v>
                </c:pt>
                <c:pt idx="13">
                  <c:v>Live Animals</c:v>
                </c:pt>
                <c:pt idx="14">
                  <c:v>Machinery &amp; appliances</c:v>
                </c:pt>
                <c:pt idx="15">
                  <c:v>Non Woven </c:v>
                </c:pt>
                <c:pt idx="16">
                  <c:v>Oil Seeds</c:v>
                </c:pt>
                <c:pt idx="17">
                  <c:v>Ores</c:v>
                </c:pt>
                <c:pt idx="18">
                  <c:v>Petro and Gas</c:v>
                </c:pt>
                <c:pt idx="19">
                  <c:v>Pharma Products</c:v>
                </c:pt>
                <c:pt idx="20">
                  <c:v>Precious stones</c:v>
                </c:pt>
                <c:pt idx="21">
                  <c:v>Pulp and Material</c:v>
                </c:pt>
                <c:pt idx="22">
                  <c:v>Seafood</c:v>
                </c:pt>
                <c:pt idx="23">
                  <c:v>Special Woven Fabrics</c:v>
                </c:pt>
                <c:pt idx="24">
                  <c:v>Spirits Beverages</c:v>
                </c:pt>
                <c:pt idx="25">
                  <c:v>Stabple Fibres</c:v>
                </c:pt>
                <c:pt idx="26">
                  <c:v>Stone, plaster,cement</c:v>
                </c:pt>
                <c:pt idx="27">
                  <c:v>Tanning and Dying </c:v>
                </c:pt>
                <c:pt idx="28">
                  <c:v>Textile Flooring</c:v>
                </c:pt>
                <c:pt idx="29">
                  <c:v>Toys and Games</c:v>
                </c:pt>
                <c:pt idx="30">
                  <c:v>Vegetables</c:v>
                </c:pt>
                <c:pt idx="31">
                  <c:v>Wood</c:v>
                </c:pt>
                <c:pt idx="32">
                  <c:v>Woven Fabrics</c:v>
                </c:pt>
                <c:pt idx="33">
                  <c:v>Yarn</c:v>
                </c:pt>
              </c:strCache>
            </c:strRef>
          </c:cat>
          <c:val>
            <c:numRef>
              <c:f>Sheet1!$D$4:$D$38</c:f>
              <c:numCache>
                <c:formatCode>_(* #,##0_);_(* \(#,##0\);_(* "-"??_);_(@_)</c:formatCode>
                <c:ptCount val="34"/>
                <c:pt idx="0">
                  <c:v>91</c:v>
                </c:pt>
                <c:pt idx="1">
                  <c:v>16664</c:v>
                </c:pt>
                <c:pt idx="2">
                  <c:v>25659</c:v>
                </c:pt>
                <c:pt idx="3">
                  <c:v>328</c:v>
                </c:pt>
                <c:pt idx="4">
                  <c:v>1486</c:v>
                </c:pt>
                <c:pt idx="5">
                  <c:v>5736</c:v>
                </c:pt>
                <c:pt idx="6">
                  <c:v>910815</c:v>
                </c:pt>
                <c:pt idx="7">
                  <c:v>21021</c:v>
                </c:pt>
                <c:pt idx="8">
                  <c:v>2644</c:v>
                </c:pt>
                <c:pt idx="9">
                  <c:v>310</c:v>
                </c:pt>
                <c:pt idx="10">
                  <c:v>504</c:v>
                </c:pt>
                <c:pt idx="11">
                  <c:v>6704</c:v>
                </c:pt>
                <c:pt idx="12">
                  <c:v>1303</c:v>
                </c:pt>
                <c:pt idx="13">
                  <c:v>0</c:v>
                </c:pt>
                <c:pt idx="14">
                  <c:v>12012</c:v>
                </c:pt>
                <c:pt idx="15">
                  <c:v>61</c:v>
                </c:pt>
                <c:pt idx="16">
                  <c:v>4040</c:v>
                </c:pt>
                <c:pt idx="17">
                  <c:v>149799</c:v>
                </c:pt>
                <c:pt idx="18">
                  <c:v>20191</c:v>
                </c:pt>
                <c:pt idx="19">
                  <c:v>257</c:v>
                </c:pt>
                <c:pt idx="20">
                  <c:v>63</c:v>
                </c:pt>
                <c:pt idx="21">
                  <c:v>0</c:v>
                </c:pt>
                <c:pt idx="22">
                  <c:v>63096</c:v>
                </c:pt>
                <c:pt idx="23">
                  <c:v>188</c:v>
                </c:pt>
                <c:pt idx="24">
                  <c:v>63</c:v>
                </c:pt>
                <c:pt idx="25">
                  <c:v>4006</c:v>
                </c:pt>
                <c:pt idx="26">
                  <c:v>2473</c:v>
                </c:pt>
                <c:pt idx="27">
                  <c:v>623</c:v>
                </c:pt>
                <c:pt idx="28">
                  <c:v>305</c:v>
                </c:pt>
                <c:pt idx="29">
                  <c:v>454</c:v>
                </c:pt>
                <c:pt idx="30">
                  <c:v>28</c:v>
                </c:pt>
                <c:pt idx="31">
                  <c:v>24</c:v>
                </c:pt>
                <c:pt idx="32">
                  <c:v>0</c:v>
                </c:pt>
                <c:pt idx="33">
                  <c:v>1757</c:v>
                </c:pt>
              </c:numCache>
            </c:numRef>
          </c:val>
          <c:smooth val="0"/>
          <c:extLst>
            <c:ext xmlns:c16="http://schemas.microsoft.com/office/drawing/2014/chart" uri="{C3380CC4-5D6E-409C-BE32-E72D297353CC}">
              <c16:uniqueId val="{00000002-94D9-4968-9907-8BEBB0BE87F0}"/>
            </c:ext>
          </c:extLst>
        </c:ser>
        <c:ser>
          <c:idx val="3"/>
          <c:order val="3"/>
          <c:tx>
            <c:strRef>
              <c:f>Sheet1!$E$3</c:f>
              <c:strCache>
                <c:ptCount val="1"/>
                <c:pt idx="0">
                  <c:v> 2013</c:v>
                </c:pt>
              </c:strCache>
            </c:strRef>
          </c:tx>
          <c:spPr>
            <a:ln w="28575" cap="rnd">
              <a:solidFill>
                <a:schemeClr val="accent4"/>
              </a:solidFill>
              <a:round/>
            </a:ln>
            <a:effectLst/>
          </c:spPr>
          <c:marker>
            <c:symbol val="none"/>
          </c:marker>
          <c:cat>
            <c:strRef>
              <c:f>Sheet1!$A$4:$A$38</c:f>
              <c:strCache>
                <c:ptCount val="34"/>
                <c:pt idx="0">
                  <c:v>Animal products</c:v>
                </c:pt>
                <c:pt idx="1">
                  <c:v>Apparel and Clothing</c:v>
                </c:pt>
                <c:pt idx="2">
                  <c:v>articles of copper</c:v>
                </c:pt>
                <c:pt idx="3">
                  <c:v>articles of iron and steel</c:v>
                </c:pt>
                <c:pt idx="4">
                  <c:v>Cereals</c:v>
                </c:pt>
                <c:pt idx="5">
                  <c:v>Citrus and Dry Fruits</c:v>
                </c:pt>
                <c:pt idx="6">
                  <c:v>Cotton</c:v>
                </c:pt>
                <c:pt idx="7">
                  <c:v>Earth Stone</c:v>
                </c:pt>
                <c:pt idx="8">
                  <c:v>Electrical &amp; equipments </c:v>
                </c:pt>
                <c:pt idx="9">
                  <c:v>Furniture</c:v>
                </c:pt>
                <c:pt idx="10">
                  <c:v>Knitted Fabrics</c:v>
                </c:pt>
                <c:pt idx="11">
                  <c:v>Lac gums resins </c:v>
                </c:pt>
                <c:pt idx="12">
                  <c:v>Leather articles</c:v>
                </c:pt>
                <c:pt idx="13">
                  <c:v>Live Animals</c:v>
                </c:pt>
                <c:pt idx="14">
                  <c:v>Machinery &amp; appliances</c:v>
                </c:pt>
                <c:pt idx="15">
                  <c:v>Non Woven </c:v>
                </c:pt>
                <c:pt idx="16">
                  <c:v>Oil Seeds</c:v>
                </c:pt>
                <c:pt idx="17">
                  <c:v>Ores</c:v>
                </c:pt>
                <c:pt idx="18">
                  <c:v>Petro and Gas</c:v>
                </c:pt>
                <c:pt idx="19">
                  <c:v>Pharma Products</c:v>
                </c:pt>
                <c:pt idx="20">
                  <c:v>Precious stones</c:v>
                </c:pt>
                <c:pt idx="21">
                  <c:v>Pulp and Material</c:v>
                </c:pt>
                <c:pt idx="22">
                  <c:v>Seafood</c:v>
                </c:pt>
                <c:pt idx="23">
                  <c:v>Special Woven Fabrics</c:v>
                </c:pt>
                <c:pt idx="24">
                  <c:v>Spirits Beverages</c:v>
                </c:pt>
                <c:pt idx="25">
                  <c:v>Stabple Fibres</c:v>
                </c:pt>
                <c:pt idx="26">
                  <c:v>Stone, plaster,cement</c:v>
                </c:pt>
                <c:pt idx="27">
                  <c:v>Tanning and Dying </c:v>
                </c:pt>
                <c:pt idx="28">
                  <c:v>Textile Flooring</c:v>
                </c:pt>
                <c:pt idx="29">
                  <c:v>Toys and Games</c:v>
                </c:pt>
                <c:pt idx="30">
                  <c:v>Vegetables</c:v>
                </c:pt>
                <c:pt idx="31">
                  <c:v>Wood</c:v>
                </c:pt>
                <c:pt idx="32">
                  <c:v>Woven Fabrics</c:v>
                </c:pt>
                <c:pt idx="33">
                  <c:v>Yarn</c:v>
                </c:pt>
              </c:strCache>
            </c:strRef>
          </c:cat>
          <c:val>
            <c:numRef>
              <c:f>Sheet1!$E$4:$E$38</c:f>
              <c:numCache>
                <c:formatCode>_(* #,##0_);_(* \(#,##0\);_(* "-"??_);_(@_)</c:formatCode>
                <c:ptCount val="34"/>
                <c:pt idx="0">
                  <c:v>779</c:v>
                </c:pt>
                <c:pt idx="1">
                  <c:v>43535</c:v>
                </c:pt>
                <c:pt idx="2">
                  <c:v>36559</c:v>
                </c:pt>
                <c:pt idx="3">
                  <c:v>858</c:v>
                </c:pt>
                <c:pt idx="4">
                  <c:v>144067</c:v>
                </c:pt>
                <c:pt idx="5">
                  <c:v>14084</c:v>
                </c:pt>
                <c:pt idx="6">
                  <c:v>1936015</c:v>
                </c:pt>
                <c:pt idx="7">
                  <c:v>63513</c:v>
                </c:pt>
                <c:pt idx="8">
                  <c:v>364</c:v>
                </c:pt>
                <c:pt idx="9">
                  <c:v>457</c:v>
                </c:pt>
                <c:pt idx="10">
                  <c:v>808</c:v>
                </c:pt>
                <c:pt idx="11">
                  <c:v>29687</c:v>
                </c:pt>
                <c:pt idx="12">
                  <c:v>2493</c:v>
                </c:pt>
                <c:pt idx="13">
                  <c:v>0</c:v>
                </c:pt>
                <c:pt idx="14">
                  <c:v>4025</c:v>
                </c:pt>
                <c:pt idx="15">
                  <c:v>555</c:v>
                </c:pt>
                <c:pt idx="16">
                  <c:v>13699</c:v>
                </c:pt>
                <c:pt idx="17">
                  <c:v>129173</c:v>
                </c:pt>
                <c:pt idx="18">
                  <c:v>12</c:v>
                </c:pt>
                <c:pt idx="19">
                  <c:v>198</c:v>
                </c:pt>
                <c:pt idx="20">
                  <c:v>1008</c:v>
                </c:pt>
                <c:pt idx="21">
                  <c:v>0</c:v>
                </c:pt>
                <c:pt idx="22">
                  <c:v>35778</c:v>
                </c:pt>
                <c:pt idx="23">
                  <c:v>62</c:v>
                </c:pt>
                <c:pt idx="24">
                  <c:v>1677</c:v>
                </c:pt>
                <c:pt idx="25">
                  <c:v>3328</c:v>
                </c:pt>
                <c:pt idx="26">
                  <c:v>10528</c:v>
                </c:pt>
                <c:pt idx="27">
                  <c:v>207</c:v>
                </c:pt>
                <c:pt idx="28">
                  <c:v>518</c:v>
                </c:pt>
                <c:pt idx="29">
                  <c:v>2175</c:v>
                </c:pt>
                <c:pt idx="30">
                  <c:v>597</c:v>
                </c:pt>
                <c:pt idx="31">
                  <c:v>150</c:v>
                </c:pt>
                <c:pt idx="32">
                  <c:v>18</c:v>
                </c:pt>
                <c:pt idx="33">
                  <c:v>227</c:v>
                </c:pt>
              </c:numCache>
            </c:numRef>
          </c:val>
          <c:smooth val="0"/>
          <c:extLst>
            <c:ext xmlns:c16="http://schemas.microsoft.com/office/drawing/2014/chart" uri="{C3380CC4-5D6E-409C-BE32-E72D297353CC}">
              <c16:uniqueId val="{00000003-94D9-4968-9907-8BEBB0BE87F0}"/>
            </c:ext>
          </c:extLst>
        </c:ser>
        <c:ser>
          <c:idx val="4"/>
          <c:order val="4"/>
          <c:tx>
            <c:strRef>
              <c:f>Sheet1!$F$3</c:f>
              <c:strCache>
                <c:ptCount val="1"/>
                <c:pt idx="0">
                  <c:v> 2016</c:v>
                </c:pt>
              </c:strCache>
            </c:strRef>
          </c:tx>
          <c:spPr>
            <a:ln w="28575" cap="rnd">
              <a:solidFill>
                <a:schemeClr val="accent5"/>
              </a:solidFill>
              <a:round/>
            </a:ln>
            <a:effectLst/>
          </c:spPr>
          <c:marker>
            <c:symbol val="none"/>
          </c:marker>
          <c:cat>
            <c:strRef>
              <c:f>Sheet1!$A$4:$A$38</c:f>
              <c:strCache>
                <c:ptCount val="34"/>
                <c:pt idx="0">
                  <c:v>Animal products</c:v>
                </c:pt>
                <c:pt idx="1">
                  <c:v>Apparel and Clothing</c:v>
                </c:pt>
                <c:pt idx="2">
                  <c:v>articles of copper</c:v>
                </c:pt>
                <c:pt idx="3">
                  <c:v>articles of iron and steel</c:v>
                </c:pt>
                <c:pt idx="4">
                  <c:v>Cereals</c:v>
                </c:pt>
                <c:pt idx="5">
                  <c:v>Citrus and Dry Fruits</c:v>
                </c:pt>
                <c:pt idx="6">
                  <c:v>Cotton</c:v>
                </c:pt>
                <c:pt idx="7">
                  <c:v>Earth Stone</c:v>
                </c:pt>
                <c:pt idx="8">
                  <c:v>Electrical &amp; equipments </c:v>
                </c:pt>
                <c:pt idx="9">
                  <c:v>Furniture</c:v>
                </c:pt>
                <c:pt idx="10">
                  <c:v>Knitted Fabrics</c:v>
                </c:pt>
                <c:pt idx="11">
                  <c:v>Lac gums resins </c:v>
                </c:pt>
                <c:pt idx="12">
                  <c:v>Leather articles</c:v>
                </c:pt>
                <c:pt idx="13">
                  <c:v>Live Animals</c:v>
                </c:pt>
                <c:pt idx="14">
                  <c:v>Machinery &amp; appliances</c:v>
                </c:pt>
                <c:pt idx="15">
                  <c:v>Non Woven </c:v>
                </c:pt>
                <c:pt idx="16">
                  <c:v>Oil Seeds</c:v>
                </c:pt>
                <c:pt idx="17">
                  <c:v>Ores</c:v>
                </c:pt>
                <c:pt idx="18">
                  <c:v>Petro and Gas</c:v>
                </c:pt>
                <c:pt idx="19">
                  <c:v>Pharma Products</c:v>
                </c:pt>
                <c:pt idx="20">
                  <c:v>Precious stones</c:v>
                </c:pt>
                <c:pt idx="21">
                  <c:v>Pulp and Material</c:v>
                </c:pt>
                <c:pt idx="22">
                  <c:v>Seafood</c:v>
                </c:pt>
                <c:pt idx="23">
                  <c:v>Special Woven Fabrics</c:v>
                </c:pt>
                <c:pt idx="24">
                  <c:v>Spirits Beverages</c:v>
                </c:pt>
                <c:pt idx="25">
                  <c:v>Stabple Fibres</c:v>
                </c:pt>
                <c:pt idx="26">
                  <c:v>Stone, plaster,cement</c:v>
                </c:pt>
                <c:pt idx="27">
                  <c:v>Tanning and Dying </c:v>
                </c:pt>
                <c:pt idx="28">
                  <c:v>Textile Flooring</c:v>
                </c:pt>
                <c:pt idx="29">
                  <c:v>Toys and Games</c:v>
                </c:pt>
                <c:pt idx="30">
                  <c:v>Vegetables</c:v>
                </c:pt>
                <c:pt idx="31">
                  <c:v>Wood</c:v>
                </c:pt>
                <c:pt idx="32">
                  <c:v>Woven Fabrics</c:v>
                </c:pt>
                <c:pt idx="33">
                  <c:v>Yarn</c:v>
                </c:pt>
              </c:strCache>
            </c:strRef>
          </c:cat>
          <c:val>
            <c:numRef>
              <c:f>Sheet1!$F$4:$F$38</c:f>
              <c:numCache>
                <c:formatCode>_(* #,##0_);_(* \(#,##0\);_(* "-"??_);_(@_)</c:formatCode>
                <c:ptCount val="34"/>
                <c:pt idx="0">
                  <c:v>70</c:v>
                </c:pt>
                <c:pt idx="1">
                  <c:v>62773</c:v>
                </c:pt>
                <c:pt idx="2">
                  <c:v>12277</c:v>
                </c:pt>
                <c:pt idx="3">
                  <c:v>1180</c:v>
                </c:pt>
                <c:pt idx="4">
                  <c:v>220821</c:v>
                </c:pt>
                <c:pt idx="5">
                  <c:v>26539</c:v>
                </c:pt>
                <c:pt idx="6">
                  <c:v>968228</c:v>
                </c:pt>
                <c:pt idx="7">
                  <c:v>37437</c:v>
                </c:pt>
                <c:pt idx="8">
                  <c:v>2157</c:v>
                </c:pt>
                <c:pt idx="9">
                  <c:v>536</c:v>
                </c:pt>
                <c:pt idx="10">
                  <c:v>192</c:v>
                </c:pt>
                <c:pt idx="11">
                  <c:v>5804</c:v>
                </c:pt>
                <c:pt idx="12">
                  <c:v>2675</c:v>
                </c:pt>
                <c:pt idx="13">
                  <c:v>3</c:v>
                </c:pt>
                <c:pt idx="14">
                  <c:v>6657</c:v>
                </c:pt>
                <c:pt idx="15">
                  <c:v>1464</c:v>
                </c:pt>
                <c:pt idx="16">
                  <c:v>1665</c:v>
                </c:pt>
                <c:pt idx="17">
                  <c:v>77665</c:v>
                </c:pt>
                <c:pt idx="18">
                  <c:v>1</c:v>
                </c:pt>
                <c:pt idx="19">
                  <c:v>175</c:v>
                </c:pt>
                <c:pt idx="20">
                  <c:v>1001</c:v>
                </c:pt>
                <c:pt idx="21">
                  <c:v>0</c:v>
                </c:pt>
                <c:pt idx="22">
                  <c:v>47996</c:v>
                </c:pt>
                <c:pt idx="23">
                  <c:v>127</c:v>
                </c:pt>
                <c:pt idx="24">
                  <c:v>9112</c:v>
                </c:pt>
                <c:pt idx="25">
                  <c:v>1655</c:v>
                </c:pt>
                <c:pt idx="26">
                  <c:v>974</c:v>
                </c:pt>
                <c:pt idx="27">
                  <c:v>207</c:v>
                </c:pt>
                <c:pt idx="28">
                  <c:v>213</c:v>
                </c:pt>
                <c:pt idx="29">
                  <c:v>5413</c:v>
                </c:pt>
                <c:pt idx="30">
                  <c:v>852</c:v>
                </c:pt>
                <c:pt idx="31">
                  <c:v>125</c:v>
                </c:pt>
                <c:pt idx="32">
                  <c:v>0</c:v>
                </c:pt>
                <c:pt idx="33">
                  <c:v>1511</c:v>
                </c:pt>
              </c:numCache>
            </c:numRef>
          </c:val>
          <c:smooth val="0"/>
          <c:extLst>
            <c:ext xmlns:c16="http://schemas.microsoft.com/office/drawing/2014/chart" uri="{C3380CC4-5D6E-409C-BE32-E72D297353CC}">
              <c16:uniqueId val="{00000004-94D9-4968-9907-8BEBB0BE87F0}"/>
            </c:ext>
          </c:extLst>
        </c:ser>
        <c:ser>
          <c:idx val="5"/>
          <c:order val="5"/>
          <c:tx>
            <c:strRef>
              <c:f>Sheet1!$G$3</c:f>
              <c:strCache>
                <c:ptCount val="1"/>
                <c:pt idx="0">
                  <c:v> 2021</c:v>
                </c:pt>
              </c:strCache>
            </c:strRef>
          </c:tx>
          <c:spPr>
            <a:ln w="28575" cap="rnd">
              <a:solidFill>
                <a:schemeClr val="accent6"/>
              </a:solidFill>
              <a:round/>
            </a:ln>
            <a:effectLst/>
          </c:spPr>
          <c:marker>
            <c:symbol val="none"/>
          </c:marker>
          <c:cat>
            <c:strRef>
              <c:f>Sheet1!$A$4:$A$38</c:f>
              <c:strCache>
                <c:ptCount val="34"/>
                <c:pt idx="0">
                  <c:v>Animal products</c:v>
                </c:pt>
                <c:pt idx="1">
                  <c:v>Apparel and Clothing</c:v>
                </c:pt>
                <c:pt idx="2">
                  <c:v>articles of copper</c:v>
                </c:pt>
                <c:pt idx="3">
                  <c:v>articles of iron and steel</c:v>
                </c:pt>
                <c:pt idx="4">
                  <c:v>Cereals</c:v>
                </c:pt>
                <c:pt idx="5">
                  <c:v>Citrus and Dry Fruits</c:v>
                </c:pt>
                <c:pt idx="6">
                  <c:v>Cotton</c:v>
                </c:pt>
                <c:pt idx="7">
                  <c:v>Earth Stone</c:v>
                </c:pt>
                <c:pt idx="8">
                  <c:v>Electrical &amp; equipments </c:v>
                </c:pt>
                <c:pt idx="9">
                  <c:v>Furniture</c:v>
                </c:pt>
                <c:pt idx="10">
                  <c:v>Knitted Fabrics</c:v>
                </c:pt>
                <c:pt idx="11">
                  <c:v>Lac gums resins </c:v>
                </c:pt>
                <c:pt idx="12">
                  <c:v>Leather articles</c:v>
                </c:pt>
                <c:pt idx="13">
                  <c:v>Live Animals</c:v>
                </c:pt>
                <c:pt idx="14">
                  <c:v>Machinery &amp; appliances</c:v>
                </c:pt>
                <c:pt idx="15">
                  <c:v>Non Woven </c:v>
                </c:pt>
                <c:pt idx="16">
                  <c:v>Oil Seeds</c:v>
                </c:pt>
                <c:pt idx="17">
                  <c:v>Ores</c:v>
                </c:pt>
                <c:pt idx="18">
                  <c:v>Petro and Gas</c:v>
                </c:pt>
                <c:pt idx="19">
                  <c:v>Pharma Products</c:v>
                </c:pt>
                <c:pt idx="20">
                  <c:v>Precious stones</c:v>
                </c:pt>
                <c:pt idx="21">
                  <c:v>Pulp and Material</c:v>
                </c:pt>
                <c:pt idx="22">
                  <c:v>Seafood</c:v>
                </c:pt>
                <c:pt idx="23">
                  <c:v>Special Woven Fabrics</c:v>
                </c:pt>
                <c:pt idx="24">
                  <c:v>Spirits Beverages</c:v>
                </c:pt>
                <c:pt idx="25">
                  <c:v>Stabple Fibres</c:v>
                </c:pt>
                <c:pt idx="26">
                  <c:v>Stone, plaster,cement</c:v>
                </c:pt>
                <c:pt idx="27">
                  <c:v>Tanning and Dying </c:v>
                </c:pt>
                <c:pt idx="28">
                  <c:v>Textile Flooring</c:v>
                </c:pt>
                <c:pt idx="29">
                  <c:v>Toys and Games</c:v>
                </c:pt>
                <c:pt idx="30">
                  <c:v>Vegetables</c:v>
                </c:pt>
                <c:pt idx="31">
                  <c:v>Wood</c:v>
                </c:pt>
                <c:pt idx="32">
                  <c:v>Woven Fabrics</c:v>
                </c:pt>
                <c:pt idx="33">
                  <c:v>Yarn</c:v>
                </c:pt>
              </c:strCache>
            </c:strRef>
          </c:cat>
          <c:val>
            <c:numRef>
              <c:f>Sheet1!$G$4:$G$38</c:f>
              <c:numCache>
                <c:formatCode>_(* #,##0_);_(* \(#,##0\);_(* "-"??_);_(@_)</c:formatCode>
                <c:ptCount val="34"/>
                <c:pt idx="0">
                  <c:v>20119</c:v>
                </c:pt>
                <c:pt idx="1">
                  <c:v>72770</c:v>
                </c:pt>
                <c:pt idx="2">
                  <c:v>780889</c:v>
                </c:pt>
                <c:pt idx="3">
                  <c:v>1000</c:v>
                </c:pt>
                <c:pt idx="4">
                  <c:v>374771</c:v>
                </c:pt>
                <c:pt idx="5">
                  <c:v>61360</c:v>
                </c:pt>
                <c:pt idx="6">
                  <c:v>825951</c:v>
                </c:pt>
                <c:pt idx="7">
                  <c:v>49049</c:v>
                </c:pt>
                <c:pt idx="8">
                  <c:v>892</c:v>
                </c:pt>
                <c:pt idx="9">
                  <c:v>227</c:v>
                </c:pt>
                <c:pt idx="10">
                  <c:v>181</c:v>
                </c:pt>
                <c:pt idx="11">
                  <c:v>17438</c:v>
                </c:pt>
                <c:pt idx="12">
                  <c:v>3677</c:v>
                </c:pt>
                <c:pt idx="13">
                  <c:v>1230</c:v>
                </c:pt>
                <c:pt idx="14">
                  <c:v>6286</c:v>
                </c:pt>
                <c:pt idx="15">
                  <c:v>0</c:v>
                </c:pt>
                <c:pt idx="16">
                  <c:v>146552</c:v>
                </c:pt>
                <c:pt idx="17">
                  <c:v>133831</c:v>
                </c:pt>
                <c:pt idx="18">
                  <c:v>0</c:v>
                </c:pt>
                <c:pt idx="19">
                  <c:v>101</c:v>
                </c:pt>
                <c:pt idx="20">
                  <c:v>1554</c:v>
                </c:pt>
                <c:pt idx="21">
                  <c:v>0</c:v>
                </c:pt>
                <c:pt idx="22">
                  <c:v>159298</c:v>
                </c:pt>
                <c:pt idx="23">
                  <c:v>115</c:v>
                </c:pt>
                <c:pt idx="24">
                  <c:v>113478</c:v>
                </c:pt>
                <c:pt idx="25">
                  <c:v>1686</c:v>
                </c:pt>
                <c:pt idx="26">
                  <c:v>2922</c:v>
                </c:pt>
                <c:pt idx="27">
                  <c:v>848</c:v>
                </c:pt>
                <c:pt idx="28">
                  <c:v>186</c:v>
                </c:pt>
                <c:pt idx="29">
                  <c:v>7904</c:v>
                </c:pt>
                <c:pt idx="30">
                  <c:v>112</c:v>
                </c:pt>
                <c:pt idx="31">
                  <c:v>57</c:v>
                </c:pt>
                <c:pt idx="32">
                  <c:v>0</c:v>
                </c:pt>
                <c:pt idx="33">
                  <c:v>1027</c:v>
                </c:pt>
              </c:numCache>
            </c:numRef>
          </c:val>
          <c:smooth val="0"/>
          <c:extLst>
            <c:ext xmlns:c16="http://schemas.microsoft.com/office/drawing/2014/chart" uri="{C3380CC4-5D6E-409C-BE32-E72D297353CC}">
              <c16:uniqueId val="{00000005-94D9-4968-9907-8BEBB0BE87F0}"/>
            </c:ext>
          </c:extLst>
        </c:ser>
        <c:dLbls>
          <c:showLegendKey val="0"/>
          <c:showVal val="0"/>
          <c:showCatName val="0"/>
          <c:showSerName val="0"/>
          <c:showPercent val="0"/>
          <c:showBubbleSize val="0"/>
        </c:dLbls>
        <c:smooth val="0"/>
        <c:axId val="2106168496"/>
        <c:axId val="2106176656"/>
      </c:lineChart>
      <c:catAx>
        <c:axId val="2106168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2106176656"/>
        <c:crosses val="autoZero"/>
        <c:auto val="1"/>
        <c:lblAlgn val="ctr"/>
        <c:lblOffset val="100"/>
        <c:noMultiLvlLbl val="0"/>
      </c:catAx>
      <c:valAx>
        <c:axId val="2106176656"/>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210616849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2CAC34-020B-4343-8C67-431F863FA106}" type="datetimeFigureOut">
              <a:rPr lang="en-US" smtClean="0"/>
              <a:t>7/4/2022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9638C3-597E-43F5-A869-53B4C6075E58}" type="slidenum">
              <a:rPr lang="en-US" smtClean="0"/>
              <a:t>‹#›</a:t>
            </a:fld>
            <a:endParaRPr lang="en-US"/>
          </a:p>
        </p:txBody>
      </p:sp>
    </p:spTree>
    <p:extLst>
      <p:ext uri="{BB962C8B-B14F-4D97-AF65-F5344CB8AC3E}">
        <p14:creationId xmlns:p14="http://schemas.microsoft.com/office/powerpoint/2010/main" val="4004002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Exports of all sectors in the analysis have increased in absolute terms however, across sector comparison reveals that cereals, raw materials and intermediate cotton products, and copper are utilizing CPFTA more as compared to the other sectors.</a:t>
            </a:r>
          </a:p>
        </p:txBody>
      </p:sp>
      <p:sp>
        <p:nvSpPr>
          <p:cNvPr id="4" name="Slide Number Placeholder 3"/>
          <p:cNvSpPr>
            <a:spLocks noGrp="1"/>
          </p:cNvSpPr>
          <p:nvPr>
            <p:ph type="sldNum" sz="quarter" idx="10"/>
          </p:nvPr>
        </p:nvSpPr>
        <p:spPr/>
        <p:txBody>
          <a:bodyPr/>
          <a:lstStyle/>
          <a:p>
            <a:fld id="{D09638C3-597E-43F5-A869-53B4C6075E58}" type="slidenum">
              <a:rPr lang="en-US" smtClean="0"/>
              <a:t>13</a:t>
            </a:fld>
            <a:endParaRPr lang="en-US"/>
          </a:p>
        </p:txBody>
      </p:sp>
    </p:spTree>
    <p:extLst>
      <p:ext uri="{BB962C8B-B14F-4D97-AF65-F5344CB8AC3E}">
        <p14:creationId xmlns:p14="http://schemas.microsoft.com/office/powerpoint/2010/main" val="4017774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9638C3-597E-43F5-A869-53B4C6075E58}" type="slidenum">
              <a:rPr lang="en-US" smtClean="0"/>
              <a:t>14</a:t>
            </a:fld>
            <a:endParaRPr lang="en-US"/>
          </a:p>
        </p:txBody>
      </p:sp>
    </p:spTree>
    <p:extLst>
      <p:ext uri="{BB962C8B-B14F-4D97-AF65-F5344CB8AC3E}">
        <p14:creationId xmlns:p14="http://schemas.microsoft.com/office/powerpoint/2010/main" val="52030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9638C3-597E-43F5-A869-53B4C6075E58}" type="slidenum">
              <a:rPr lang="en-US" smtClean="0"/>
              <a:t>15</a:t>
            </a:fld>
            <a:endParaRPr lang="en-US"/>
          </a:p>
        </p:txBody>
      </p:sp>
    </p:spTree>
    <p:extLst>
      <p:ext uri="{BB962C8B-B14F-4D97-AF65-F5344CB8AC3E}">
        <p14:creationId xmlns:p14="http://schemas.microsoft.com/office/powerpoint/2010/main" val="3648385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9638C3-597E-43F5-A869-53B4C6075E58}" type="slidenum">
              <a:rPr lang="en-US" smtClean="0"/>
              <a:t>16</a:t>
            </a:fld>
            <a:endParaRPr lang="en-US"/>
          </a:p>
        </p:txBody>
      </p:sp>
    </p:spTree>
    <p:extLst>
      <p:ext uri="{BB962C8B-B14F-4D97-AF65-F5344CB8AC3E}">
        <p14:creationId xmlns:p14="http://schemas.microsoft.com/office/powerpoint/2010/main" val="4209826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9638C3-597E-43F5-A869-53B4C6075E58}" type="slidenum">
              <a:rPr lang="en-US" smtClean="0"/>
              <a:t>17</a:t>
            </a:fld>
            <a:endParaRPr lang="en-US"/>
          </a:p>
        </p:txBody>
      </p:sp>
    </p:spTree>
    <p:extLst>
      <p:ext uri="{BB962C8B-B14F-4D97-AF65-F5344CB8AC3E}">
        <p14:creationId xmlns:p14="http://schemas.microsoft.com/office/powerpoint/2010/main" val="2372861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9638C3-597E-43F5-A869-53B4C6075E58}" type="slidenum">
              <a:rPr lang="en-US" smtClean="0"/>
              <a:t>18</a:t>
            </a:fld>
            <a:endParaRPr lang="en-US"/>
          </a:p>
        </p:txBody>
      </p:sp>
    </p:spTree>
    <p:extLst>
      <p:ext uri="{BB962C8B-B14F-4D97-AF65-F5344CB8AC3E}">
        <p14:creationId xmlns:p14="http://schemas.microsoft.com/office/powerpoint/2010/main" val="804033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3755A48-13EA-4C0D-A9C5-98E85B5B1DF3}" type="datetimeFigureOut">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A0D187-506D-4347-89CE-CEDF8523BED5}" type="slidenum">
              <a:rPr lang="en-US" smtClean="0"/>
              <a:t>‹#›</a:t>
            </a:fld>
            <a:endParaRPr lang="en-US"/>
          </a:p>
        </p:txBody>
      </p:sp>
    </p:spTree>
    <p:extLst>
      <p:ext uri="{BB962C8B-B14F-4D97-AF65-F5344CB8AC3E}">
        <p14:creationId xmlns:p14="http://schemas.microsoft.com/office/powerpoint/2010/main" val="543174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755A48-13EA-4C0D-A9C5-98E85B5B1DF3}" type="datetimeFigureOut">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A0D187-506D-4347-89CE-CEDF8523BED5}" type="slidenum">
              <a:rPr lang="en-US" smtClean="0"/>
              <a:t>‹#›</a:t>
            </a:fld>
            <a:endParaRPr lang="en-US"/>
          </a:p>
        </p:txBody>
      </p:sp>
    </p:spTree>
    <p:extLst>
      <p:ext uri="{BB962C8B-B14F-4D97-AF65-F5344CB8AC3E}">
        <p14:creationId xmlns:p14="http://schemas.microsoft.com/office/powerpoint/2010/main" val="3906445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755A48-13EA-4C0D-A9C5-98E85B5B1DF3}" type="datetimeFigureOut">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A0D187-506D-4347-89CE-CEDF8523BED5}" type="slidenum">
              <a:rPr lang="en-US" smtClean="0"/>
              <a:t>‹#›</a:t>
            </a:fld>
            <a:endParaRPr lang="en-US"/>
          </a:p>
        </p:txBody>
      </p:sp>
    </p:spTree>
    <p:extLst>
      <p:ext uri="{BB962C8B-B14F-4D97-AF65-F5344CB8AC3E}">
        <p14:creationId xmlns:p14="http://schemas.microsoft.com/office/powerpoint/2010/main" val="4092763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755A48-13EA-4C0D-A9C5-98E85B5B1DF3}" type="datetimeFigureOut">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A0D187-506D-4347-89CE-CEDF8523BED5}" type="slidenum">
              <a:rPr lang="en-US" smtClean="0"/>
              <a:t>‹#›</a:t>
            </a:fld>
            <a:endParaRPr lang="en-US"/>
          </a:p>
        </p:txBody>
      </p:sp>
    </p:spTree>
    <p:extLst>
      <p:ext uri="{BB962C8B-B14F-4D97-AF65-F5344CB8AC3E}">
        <p14:creationId xmlns:p14="http://schemas.microsoft.com/office/powerpoint/2010/main" val="2603284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755A48-13EA-4C0D-A9C5-98E85B5B1DF3}" type="datetimeFigureOut">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A0D187-506D-4347-89CE-CEDF8523BED5}" type="slidenum">
              <a:rPr lang="en-US" smtClean="0"/>
              <a:t>‹#›</a:t>
            </a:fld>
            <a:endParaRPr lang="en-US"/>
          </a:p>
        </p:txBody>
      </p:sp>
    </p:spTree>
    <p:extLst>
      <p:ext uri="{BB962C8B-B14F-4D97-AF65-F5344CB8AC3E}">
        <p14:creationId xmlns:p14="http://schemas.microsoft.com/office/powerpoint/2010/main" val="1644003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755A48-13EA-4C0D-A9C5-98E85B5B1DF3}" type="datetimeFigureOut">
              <a:rPr lang="en-US" smtClean="0"/>
              <a:t>7/4/2022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A0D187-506D-4347-89CE-CEDF8523BED5}" type="slidenum">
              <a:rPr lang="en-US" smtClean="0"/>
              <a:t>‹#›</a:t>
            </a:fld>
            <a:endParaRPr lang="en-US"/>
          </a:p>
        </p:txBody>
      </p:sp>
    </p:spTree>
    <p:extLst>
      <p:ext uri="{BB962C8B-B14F-4D97-AF65-F5344CB8AC3E}">
        <p14:creationId xmlns:p14="http://schemas.microsoft.com/office/powerpoint/2010/main" val="4271303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755A48-13EA-4C0D-A9C5-98E85B5B1DF3}" type="datetimeFigureOut">
              <a:rPr lang="en-US" smtClean="0"/>
              <a:t>7/4/2022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A0D187-506D-4347-89CE-CEDF8523BED5}" type="slidenum">
              <a:rPr lang="en-US" smtClean="0"/>
              <a:t>‹#›</a:t>
            </a:fld>
            <a:endParaRPr lang="en-US"/>
          </a:p>
        </p:txBody>
      </p:sp>
    </p:spTree>
    <p:extLst>
      <p:ext uri="{BB962C8B-B14F-4D97-AF65-F5344CB8AC3E}">
        <p14:creationId xmlns:p14="http://schemas.microsoft.com/office/powerpoint/2010/main" val="312507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755A48-13EA-4C0D-A9C5-98E85B5B1DF3}" type="datetimeFigureOut">
              <a:rPr lang="en-US" smtClean="0"/>
              <a:t>7/4/2022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A0D187-506D-4347-89CE-CEDF8523BED5}" type="slidenum">
              <a:rPr lang="en-US" smtClean="0"/>
              <a:t>‹#›</a:t>
            </a:fld>
            <a:endParaRPr lang="en-US"/>
          </a:p>
        </p:txBody>
      </p:sp>
    </p:spTree>
    <p:extLst>
      <p:ext uri="{BB962C8B-B14F-4D97-AF65-F5344CB8AC3E}">
        <p14:creationId xmlns:p14="http://schemas.microsoft.com/office/powerpoint/2010/main" val="3327571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755A48-13EA-4C0D-A9C5-98E85B5B1DF3}" type="datetimeFigureOut">
              <a:rPr lang="en-US" smtClean="0"/>
              <a:t>7/4/2022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A0D187-506D-4347-89CE-CEDF8523BED5}" type="slidenum">
              <a:rPr lang="en-US" smtClean="0"/>
              <a:t>‹#›</a:t>
            </a:fld>
            <a:endParaRPr lang="en-US"/>
          </a:p>
        </p:txBody>
      </p:sp>
    </p:spTree>
    <p:extLst>
      <p:ext uri="{BB962C8B-B14F-4D97-AF65-F5344CB8AC3E}">
        <p14:creationId xmlns:p14="http://schemas.microsoft.com/office/powerpoint/2010/main" val="204021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755A48-13EA-4C0D-A9C5-98E85B5B1DF3}" type="datetimeFigureOut">
              <a:rPr lang="en-US" smtClean="0"/>
              <a:t>7/4/2022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A0D187-506D-4347-89CE-CEDF8523BED5}" type="slidenum">
              <a:rPr lang="en-US" smtClean="0"/>
              <a:t>‹#›</a:t>
            </a:fld>
            <a:endParaRPr lang="en-US"/>
          </a:p>
        </p:txBody>
      </p:sp>
    </p:spTree>
    <p:extLst>
      <p:ext uri="{BB962C8B-B14F-4D97-AF65-F5344CB8AC3E}">
        <p14:creationId xmlns:p14="http://schemas.microsoft.com/office/powerpoint/2010/main" val="1609499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755A48-13EA-4C0D-A9C5-98E85B5B1DF3}" type="datetimeFigureOut">
              <a:rPr lang="en-US" smtClean="0"/>
              <a:t>7/4/2022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A0D187-506D-4347-89CE-CEDF8523BED5}" type="slidenum">
              <a:rPr lang="en-US" smtClean="0"/>
              <a:t>‹#›</a:t>
            </a:fld>
            <a:endParaRPr lang="en-US"/>
          </a:p>
        </p:txBody>
      </p:sp>
    </p:spTree>
    <p:extLst>
      <p:ext uri="{BB962C8B-B14F-4D97-AF65-F5344CB8AC3E}">
        <p14:creationId xmlns:p14="http://schemas.microsoft.com/office/powerpoint/2010/main" val="557544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55A48-13EA-4C0D-A9C5-98E85B5B1DF3}" type="datetimeFigureOut">
              <a:rPr lang="en-US" smtClean="0"/>
              <a:t>7/4/2022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0D187-506D-4347-89CE-CEDF8523BED5}" type="slidenum">
              <a:rPr lang="en-US" smtClean="0"/>
              <a:t>‹#›</a:t>
            </a:fld>
            <a:endParaRPr lang="en-US"/>
          </a:p>
        </p:txBody>
      </p:sp>
    </p:spTree>
    <p:extLst>
      <p:ext uri="{BB962C8B-B14F-4D97-AF65-F5344CB8AC3E}">
        <p14:creationId xmlns:p14="http://schemas.microsoft.com/office/powerpoint/2010/main" val="4039370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jfif"/></Relationships>
</file>

<file path=ppt/slides/_rels/slide11.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4.jfif"/><Relationship Id="rId5" Type="http://schemas.openxmlformats.org/officeDocument/2006/relationships/image" Target="../media/image2.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fif"/><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4.jfif"/><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jfi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jfif"/></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jfif"/></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jfif"/></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jfif"/></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jfi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jfif"/></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fif"/><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jfif"/></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fi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fif"/><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jf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8AA97B53-EE0A-4B93-8FA6-58E019683F39}"/>
              </a:ext>
            </a:extLst>
          </p:cNvPr>
          <p:cNvSpPr txBox="1"/>
          <p:nvPr/>
        </p:nvSpPr>
        <p:spPr>
          <a:xfrm>
            <a:off x="1434905" y="2208068"/>
            <a:ext cx="9034819" cy="3046988"/>
          </a:xfrm>
          <a:prstGeom prst="rect">
            <a:avLst/>
          </a:prstGeom>
          <a:noFill/>
        </p:spPr>
        <p:txBody>
          <a:bodyPr wrap="square" rtlCol="0">
            <a:spAutoFit/>
          </a:bodyPr>
          <a:lstStyle/>
          <a:p>
            <a:pPr algn="ctr"/>
            <a:r>
              <a:rPr lang="en-US" sz="3200" b="1" dirty="0">
                <a:solidFill>
                  <a:srgbClr val="002060"/>
                </a:solidFill>
                <a:latin typeface="Gill Sans MT" panose="020B0502020104020203" pitchFamily="34" charset="0"/>
              </a:rPr>
              <a:t>Impact of China Pakistan FTA on Pakistan’s exports across sectors:  A Difference in Difference Analysis </a:t>
            </a:r>
          </a:p>
          <a:p>
            <a:pPr algn="ctr"/>
            <a:endParaRPr lang="en-US" sz="3200" b="1" u="sng" dirty="0">
              <a:solidFill>
                <a:srgbClr val="002060"/>
              </a:solidFill>
              <a:latin typeface="Gill Sans MT" panose="020B0502020104020203" pitchFamily="34" charset="0"/>
            </a:endParaRPr>
          </a:p>
          <a:p>
            <a:pPr algn="ctr"/>
            <a:endParaRPr lang="en-US" sz="3200" b="1" u="sng" dirty="0">
              <a:solidFill>
                <a:srgbClr val="002060"/>
              </a:solidFill>
              <a:latin typeface="Gill Sans MT" panose="020B0502020104020203" pitchFamily="34" charset="0"/>
            </a:endParaRPr>
          </a:p>
          <a:p>
            <a:pPr algn="ctr"/>
            <a:r>
              <a:rPr lang="en-US" sz="3200" b="1" dirty="0" err="1">
                <a:solidFill>
                  <a:srgbClr val="002060"/>
                </a:solidFill>
                <a:latin typeface="Gill Sans MT" panose="020B0502020104020203" pitchFamily="34" charset="0"/>
              </a:rPr>
              <a:t>Jazib</a:t>
            </a:r>
            <a:r>
              <a:rPr lang="en-US" sz="3200" b="1" dirty="0">
                <a:solidFill>
                  <a:srgbClr val="002060"/>
                </a:solidFill>
                <a:latin typeface="Gill Sans MT" panose="020B0502020104020203" pitchFamily="34" charset="0"/>
              </a:rPr>
              <a:t> </a:t>
            </a:r>
            <a:r>
              <a:rPr lang="en-US" sz="3200" b="1" dirty="0" err="1">
                <a:solidFill>
                  <a:srgbClr val="002060"/>
                </a:solidFill>
                <a:latin typeface="Gill Sans MT" panose="020B0502020104020203" pitchFamily="34" charset="0"/>
              </a:rPr>
              <a:t>Mumtaz</a:t>
            </a:r>
            <a:r>
              <a:rPr lang="en-US" sz="3200" b="1" dirty="0">
                <a:solidFill>
                  <a:srgbClr val="002060"/>
                </a:solidFill>
                <a:latin typeface="Gill Sans MT" panose="020B0502020104020203" pitchFamily="34" charset="0"/>
              </a:rPr>
              <a:t>, Amina Qureshi, </a:t>
            </a:r>
            <a:r>
              <a:rPr lang="en-US" sz="3200" b="1" dirty="0" err="1">
                <a:solidFill>
                  <a:srgbClr val="002060"/>
                </a:solidFill>
                <a:latin typeface="Gill Sans MT" panose="020B0502020104020203" pitchFamily="34" charset="0"/>
              </a:rPr>
              <a:t>Ijlal</a:t>
            </a:r>
            <a:r>
              <a:rPr lang="en-US" sz="3200" b="1" dirty="0">
                <a:solidFill>
                  <a:srgbClr val="002060"/>
                </a:solidFill>
                <a:latin typeface="Gill Sans MT" panose="020B0502020104020203" pitchFamily="34" charset="0"/>
              </a:rPr>
              <a:t> Mansoor</a:t>
            </a:r>
          </a:p>
        </p:txBody>
      </p:sp>
      <p:pic>
        <p:nvPicPr>
          <p:cNvPr id="13" name="Picture 12">
            <a:extLst>
              <a:ext uri="{FF2B5EF4-FFF2-40B4-BE49-F238E27FC236}">
                <a16:creationId xmlns:a16="http://schemas.microsoft.com/office/drawing/2014/main" id="{BCC9AC8D-1FB9-4E31-9BB6-13F15ABBE5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02590" y="78781"/>
            <a:ext cx="1489410" cy="1191527"/>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993" y="78781"/>
            <a:ext cx="1410912" cy="1410912"/>
          </a:xfrm>
          <a:prstGeom prst="rect">
            <a:avLst/>
          </a:prstGeom>
          <a:ln>
            <a:noFill/>
          </a:ln>
          <a:effectLst>
            <a:softEdge rad="112500"/>
          </a:effectLst>
        </p:spPr>
      </p:pic>
    </p:spTree>
    <p:extLst>
      <p:ext uri="{BB962C8B-B14F-4D97-AF65-F5344CB8AC3E}">
        <p14:creationId xmlns:p14="http://schemas.microsoft.com/office/powerpoint/2010/main" val="2291668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51238" cy="7118252"/>
          </a:xfrm>
          <a:prstGeom prst="rect">
            <a:avLst/>
          </a:prstGeom>
        </p:spPr>
      </p:pic>
      <p:sp>
        <p:nvSpPr>
          <p:cNvPr id="6" name="Title 1">
            <a:extLst>
              <a:ext uri="{FF2B5EF4-FFF2-40B4-BE49-F238E27FC236}">
                <a16:creationId xmlns:a16="http://schemas.microsoft.com/office/drawing/2014/main" id="{2BBA18EF-8AED-4FF5-980C-EE849C81E899}"/>
              </a:ext>
            </a:extLst>
          </p:cNvPr>
          <p:cNvSpPr txBox="1">
            <a:spLocks/>
          </p:cNvSpPr>
          <p:nvPr/>
        </p:nvSpPr>
        <p:spPr>
          <a:xfrm>
            <a:off x="1368351" y="114355"/>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Data and Variables</a:t>
            </a:r>
            <a:endParaRPr lang="en-US" sz="3200" dirty="0"/>
          </a:p>
        </p:txBody>
      </p:sp>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817819" y="1716510"/>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rgbClr val="002060"/>
                </a:solidFill>
                <a:latin typeface="Gill Sans MT" panose="020B0502020104020203" pitchFamily="34" charset="0"/>
              </a:rPr>
              <a:t>Pakistan’s exports to China has been taken as an outcome variable</a:t>
            </a:r>
          </a:p>
          <a:p>
            <a:pPr lvl="1">
              <a:buFont typeface="Wingdings" panose="05000000000000000000" pitchFamily="2" charset="2"/>
              <a:buChar char="§"/>
            </a:pPr>
            <a:r>
              <a:rPr lang="en-US" dirty="0">
                <a:latin typeface="Gill Sans MT" panose="020B0502020104020203" pitchFamily="34" charset="0"/>
              </a:rPr>
              <a:t>Monthly Data 2004 to 2021 </a:t>
            </a:r>
          </a:p>
          <a:p>
            <a:pPr marL="0" indent="0">
              <a:buNone/>
            </a:pPr>
            <a:r>
              <a:rPr lang="en-US" sz="2400" b="1" dirty="0">
                <a:solidFill>
                  <a:srgbClr val="002060"/>
                </a:solidFill>
                <a:latin typeface="Gill Sans MT" panose="020B0502020104020203" pitchFamily="34" charset="0"/>
              </a:rPr>
              <a:t>Sectors</a:t>
            </a:r>
          </a:p>
          <a:p>
            <a:pPr marL="800100" lvl="2" indent="-342900">
              <a:lnSpc>
                <a:spcPct val="100000"/>
              </a:lnSpc>
              <a:spcBef>
                <a:spcPts val="0"/>
              </a:spcBef>
              <a:buFont typeface="Wingdings" panose="05000000000000000000" pitchFamily="2" charset="2"/>
              <a:buChar char="§"/>
              <a:defRPr/>
            </a:pPr>
            <a:r>
              <a:rPr lang="en-US" sz="2400" dirty="0">
                <a:latin typeface="Gill Sans MT" panose="020B0502020104020203" pitchFamily="34" charset="0"/>
              </a:rPr>
              <a:t>2240 Tariff Lines</a:t>
            </a:r>
          </a:p>
          <a:p>
            <a:pPr marL="800100" lvl="2" indent="-342900">
              <a:lnSpc>
                <a:spcPct val="100000"/>
              </a:lnSpc>
              <a:spcBef>
                <a:spcPts val="0"/>
              </a:spcBef>
              <a:buFont typeface="Wingdings" panose="05000000000000000000" pitchFamily="2" charset="2"/>
              <a:buChar char="§"/>
              <a:defRPr/>
            </a:pPr>
            <a:r>
              <a:rPr lang="en-US" sz="2400" dirty="0">
                <a:latin typeface="Gill Sans MT" panose="020B0502020104020203" pitchFamily="34" charset="0"/>
              </a:rPr>
              <a:t>29 sectors included in FTAs</a:t>
            </a:r>
            <a:endParaRPr lang="en-US" sz="2400" b="1" dirty="0">
              <a:solidFill>
                <a:srgbClr val="002060"/>
              </a:solidFill>
              <a:latin typeface="Gill Sans MT" panose="020B0502020104020203" pitchFamily="34" charset="0"/>
            </a:endParaRPr>
          </a:p>
          <a:p>
            <a:pPr marL="0" indent="0">
              <a:buNone/>
            </a:pPr>
            <a:r>
              <a:rPr lang="en-US" sz="2400" b="1" dirty="0">
                <a:solidFill>
                  <a:srgbClr val="002060"/>
                </a:solidFill>
                <a:latin typeface="Gill Sans MT" panose="020B0502020104020203" pitchFamily="34" charset="0"/>
              </a:rPr>
              <a:t>Time Variables</a:t>
            </a:r>
          </a:p>
          <a:p>
            <a:pPr lvl="1">
              <a:buFont typeface="Wingdings" panose="05000000000000000000" pitchFamily="2" charset="2"/>
              <a:buChar char="§"/>
            </a:pPr>
            <a:r>
              <a:rPr lang="en-US" dirty="0">
                <a:latin typeface="Gill Sans MT" panose="020B0502020104020203" pitchFamily="34" charset="0"/>
              </a:rPr>
              <a:t>Pre and Post FTA </a:t>
            </a:r>
          </a:p>
          <a:p>
            <a:pPr lvl="1">
              <a:buFont typeface="Wingdings" panose="05000000000000000000" pitchFamily="2" charset="2"/>
              <a:buChar char="§"/>
            </a:pPr>
            <a:r>
              <a:rPr lang="en-US" dirty="0">
                <a:latin typeface="Gill Sans MT" panose="020B0502020104020203" pitchFamily="34" charset="0"/>
              </a:rPr>
              <a:t>Combine effect of FTA and Treatment Group </a:t>
            </a:r>
          </a:p>
          <a:p>
            <a:pPr lvl="1">
              <a:buFont typeface="Wingdings" panose="05000000000000000000" pitchFamily="2" charset="2"/>
              <a:buChar char="§"/>
            </a:pPr>
            <a:endParaRPr lang="en-US" dirty="0"/>
          </a:p>
          <a:p>
            <a:pPr lvl="1">
              <a:buFont typeface="Wingdings" panose="05000000000000000000" pitchFamily="2" charset="2"/>
              <a:buChar char="§"/>
            </a:pPr>
            <a:endParaRPr lang="en-US" sz="1800" dirty="0"/>
          </a:p>
          <a:p>
            <a:pPr>
              <a:buFont typeface="Wingdings" panose="05000000000000000000" pitchFamily="2" charset="2"/>
              <a:buChar char="§"/>
            </a:pPr>
            <a:endParaRPr lang="en-US" sz="2200" dirty="0"/>
          </a:p>
          <a:p>
            <a:pPr lvl="1">
              <a:buFont typeface="Wingdings" panose="05000000000000000000" pitchFamily="2" charset="2"/>
              <a:buChar char="§"/>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p:txBody>
      </p:sp>
      <p:pic>
        <p:nvPicPr>
          <p:cNvPr id="4" name="Picture 3">
            <a:extLst>
              <a:ext uri="{FF2B5EF4-FFF2-40B4-BE49-F238E27FC236}">
                <a16:creationId xmlns:a16="http://schemas.microsoft.com/office/drawing/2014/main" id="{BCC9AC8D-1FB9-4E31-9BB6-13F15ABBE5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9095" y="169719"/>
            <a:ext cx="1489410" cy="119152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73" y="57457"/>
            <a:ext cx="1053891" cy="1053891"/>
          </a:xfrm>
          <a:prstGeom prst="rect">
            <a:avLst/>
          </a:prstGeom>
        </p:spPr>
      </p:pic>
    </p:spTree>
    <p:extLst>
      <p:ext uri="{BB962C8B-B14F-4D97-AF65-F5344CB8AC3E}">
        <p14:creationId xmlns:p14="http://schemas.microsoft.com/office/powerpoint/2010/main" val="4028039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146388"/>
          </a:xfrm>
          <a:prstGeom prst="rect">
            <a:avLst/>
          </a:prstGeom>
        </p:spPr>
      </p:pic>
      <p:sp>
        <p:nvSpPr>
          <p:cNvPr id="6" name="Title 1">
            <a:extLst>
              <a:ext uri="{FF2B5EF4-FFF2-40B4-BE49-F238E27FC236}">
                <a16:creationId xmlns:a16="http://schemas.microsoft.com/office/drawing/2014/main" id="{2BBA18EF-8AED-4FF5-980C-EE849C81E899}"/>
              </a:ext>
            </a:extLst>
          </p:cNvPr>
          <p:cNvSpPr txBox="1">
            <a:spLocks/>
          </p:cNvSpPr>
          <p:nvPr/>
        </p:nvSpPr>
        <p:spPr>
          <a:xfrm>
            <a:off x="1274298" y="155651"/>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Methodology</a:t>
            </a:r>
            <a:endParaRPr lang="en-US" sz="3200" dirty="0"/>
          </a:p>
        </p:txBody>
      </p:sp>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838200" y="1414553"/>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rgbClr val="002060"/>
                    </a:solidFill>
                    <a:latin typeface="Gill Sans MT" panose="020B0502020104020203" pitchFamily="34" charset="0"/>
                  </a:rPr>
                  <a:t>Difference in Difference technique </a:t>
                </a:r>
              </a:p>
              <a:p>
                <a:pPr lvl="1">
                  <a:buFont typeface="Wingdings" panose="05000000000000000000" pitchFamily="2" charset="2"/>
                  <a:buChar char="§"/>
                </a:pPr>
                <a:r>
                  <a:rPr lang="en-US" sz="2000" dirty="0">
                    <a:latin typeface="Gill Sans MT" panose="020B0502020104020203" pitchFamily="34" charset="0"/>
                  </a:rPr>
                  <a:t>Used to analyze policy impact on an outcome </a:t>
                </a:r>
              </a:p>
              <a:p>
                <a:pPr lvl="1">
                  <a:buFont typeface="Wingdings" panose="05000000000000000000" pitchFamily="2" charset="2"/>
                  <a:buChar char="§"/>
                </a:pPr>
                <a:r>
                  <a:rPr lang="en-US" sz="2000" dirty="0">
                    <a:latin typeface="Gill Sans MT" panose="020B0502020104020203" pitchFamily="34" charset="0"/>
                  </a:rPr>
                  <a:t>It is the difference in  the average outcome of treatment group pre and post against average outcome of control group pre and post</a:t>
                </a:r>
              </a:p>
              <a:p>
                <a:pPr marL="0" indent="0">
                  <a:buNone/>
                </a:pPr>
                <a:r>
                  <a:rPr lang="en-US" sz="2000" b="1" dirty="0">
                    <a:solidFill>
                      <a:srgbClr val="002060"/>
                    </a:solidFill>
                    <a:latin typeface="Gill Sans MT" panose="020B0502020104020203" pitchFamily="34" charset="0"/>
                  </a:rPr>
                  <a:t>Model </a:t>
                </a:r>
              </a:p>
              <a:p>
                <a:pPr lvl="1">
                  <a:buFont typeface="Wingdings" panose="05000000000000000000" pitchFamily="2" charset="2"/>
                  <a:buChar char="§"/>
                </a:pP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𝑌</m:t>
                        </m:r>
                      </m:e>
                      <m:sub>
                        <m:r>
                          <a:rPr lang="en-US" sz="2000" i="1">
                            <a:latin typeface="Cambria Math" panose="02040503050406030204" pitchFamily="18" charset="0"/>
                          </a:rPr>
                          <m:t>𝑖</m:t>
                        </m:r>
                        <m:r>
                          <a:rPr lang="en-US" sz="2000" i="1">
                            <a:latin typeface="Cambria Math" panose="02040503050406030204" pitchFamily="18" charset="0"/>
                          </a:rPr>
                          <m:t>= </m:t>
                        </m:r>
                      </m:sub>
                    </m:sSub>
                    <m:r>
                      <a:rPr lang="en-US" sz="2000" i="1">
                        <a:latin typeface="Cambria Math" panose="02040503050406030204" pitchFamily="18" charset="0"/>
                      </a:rPr>
                      <m:t>𝛼</m:t>
                    </m:r>
                    <m:r>
                      <a:rPr lang="en-US" sz="2000" i="1">
                        <a:latin typeface="Cambria Math" panose="02040503050406030204" pitchFamily="18" charset="0"/>
                      </a:rPr>
                      <m:t>+ </m:t>
                    </m:r>
                    <m:sSub>
                      <m:sSubPr>
                        <m:ctrlPr>
                          <a:rPr lang="en-US" sz="2000" i="1">
                            <a:latin typeface="Cambria Math" panose="02040503050406030204" pitchFamily="18" charset="0"/>
                          </a:rPr>
                        </m:ctrlPr>
                      </m:sSubPr>
                      <m:e>
                        <m:r>
                          <a:rPr lang="en-US" sz="2000" i="1">
                            <a:latin typeface="Cambria Math" panose="02040503050406030204" pitchFamily="18" charset="0"/>
                          </a:rPr>
                          <m:t>𝛽</m:t>
                        </m:r>
                        <m:r>
                          <a:rPr lang="en-US" sz="2000" i="1">
                            <a:latin typeface="Cambria Math" panose="02040503050406030204" pitchFamily="18" charset="0"/>
                          </a:rPr>
                          <m:t>𝑇</m:t>
                        </m:r>
                      </m:e>
                      <m:sub>
                        <m:r>
                          <a:rPr lang="en-US" sz="2000" i="1">
                            <a:latin typeface="Cambria Math" panose="02040503050406030204" pitchFamily="18" charset="0"/>
                          </a:rPr>
                          <m:t>𝑖</m:t>
                        </m:r>
                        <m:r>
                          <a:rPr lang="en-US" sz="2000" i="1">
                            <a:latin typeface="Cambria Math" panose="02040503050406030204" pitchFamily="18" charset="0"/>
                          </a:rPr>
                          <m:t> </m:t>
                        </m:r>
                      </m:sub>
                    </m:sSub>
                    <m:r>
                      <a:rPr lang="en-US" sz="2000" i="1">
                        <a:latin typeface="Cambria Math" panose="02040503050406030204" pitchFamily="18" charset="0"/>
                      </a:rPr>
                      <m:t>+ </m:t>
                    </m:r>
                    <m:sSub>
                      <m:sSubPr>
                        <m:ctrlPr>
                          <a:rPr lang="en-US" sz="2000" i="1">
                            <a:latin typeface="Cambria Math" panose="02040503050406030204" pitchFamily="18" charset="0"/>
                          </a:rPr>
                        </m:ctrlPr>
                      </m:sSubPr>
                      <m:e>
                        <m:r>
                          <a:rPr lang="en-US" sz="2000" i="1">
                            <a:latin typeface="Cambria Math" panose="02040503050406030204" pitchFamily="18" charset="0"/>
                          </a:rPr>
                          <m:t>𝛾</m:t>
                        </m:r>
                        <m:r>
                          <a:rPr lang="en-US" sz="2000" i="1">
                            <a:latin typeface="Cambria Math" panose="02040503050406030204" pitchFamily="18" charset="0"/>
                          </a:rPr>
                          <m:t>𝑡</m:t>
                        </m:r>
                      </m:e>
                      <m:sub>
                        <m:r>
                          <a:rPr lang="en-US" sz="2000" i="1">
                            <a:latin typeface="Cambria Math" panose="02040503050406030204" pitchFamily="18" charset="0"/>
                          </a:rPr>
                          <m:t>𝑖</m:t>
                        </m:r>
                      </m:sub>
                    </m:sSub>
                    <m:r>
                      <a:rPr lang="en-US" sz="2000" i="1">
                        <a:latin typeface="Cambria Math" panose="02040503050406030204" pitchFamily="18" charset="0"/>
                      </a:rPr>
                      <m:t>+ </m:t>
                    </m:r>
                    <m:r>
                      <a:rPr lang="en-US" sz="2000" i="1">
                        <a:latin typeface="Cambria Math" panose="02040503050406030204" pitchFamily="18" charset="0"/>
                      </a:rPr>
                      <m:t>𝛿</m:t>
                    </m:r>
                    <m:d>
                      <m:dPr>
                        <m:ctrlPr>
                          <a:rPr lang="en-US" sz="2000" i="1">
                            <a:latin typeface="Cambria Math" panose="02040503050406030204" pitchFamily="18" charset="0"/>
                          </a:rPr>
                        </m:ctrlPr>
                      </m:dPr>
                      <m:e>
                        <m:r>
                          <a:rPr lang="en-US" sz="2000" i="1">
                            <a:latin typeface="Cambria Math" panose="02040503050406030204" pitchFamily="18" charset="0"/>
                          </a:rPr>
                          <m:t> </m:t>
                        </m:r>
                        <m:sSub>
                          <m:sSubPr>
                            <m:ctrlPr>
                              <a:rPr lang="en-US" sz="2000" i="1">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𝑖</m:t>
                            </m:r>
                            <m:r>
                              <a:rPr lang="en-US" sz="2000" i="1">
                                <a:latin typeface="Cambria Math" panose="02040503050406030204" pitchFamily="18" charset="0"/>
                              </a:rPr>
                              <m:t> </m:t>
                            </m:r>
                          </m:sub>
                        </m:sSub>
                        <m:r>
                          <a:rPr lang="en-US" sz="2000" i="1">
                            <a:latin typeface="Cambria Math" panose="02040503050406030204" pitchFamily="18" charset="0"/>
                          </a:rPr>
                          <m:t>. </m:t>
                        </m:r>
                        <m:sSub>
                          <m:sSubPr>
                            <m:ctrlPr>
                              <a:rPr lang="en-US" sz="2000" i="1">
                                <a:latin typeface="Cambria Math" panose="02040503050406030204" pitchFamily="18" charset="0"/>
                              </a:rPr>
                            </m:ctrlPr>
                          </m:sSubPr>
                          <m:e>
                            <m:r>
                              <a:rPr lang="en-US" sz="2000" i="1">
                                <a:latin typeface="Cambria Math" panose="02040503050406030204" pitchFamily="18" charset="0"/>
                              </a:rPr>
                              <m:t>𝑡</m:t>
                            </m:r>
                          </m:e>
                          <m:sub>
                            <m:r>
                              <a:rPr lang="en-US" sz="2000" i="1">
                                <a:latin typeface="Cambria Math" panose="02040503050406030204" pitchFamily="18" charset="0"/>
                              </a:rPr>
                              <m:t>𝑖</m:t>
                            </m:r>
                          </m:sub>
                        </m:sSub>
                      </m:e>
                    </m:d>
                    <m:r>
                      <a:rPr lang="en-US" sz="2000" i="1">
                        <a:latin typeface="Cambria Math" panose="02040503050406030204" pitchFamily="18" charset="0"/>
                      </a:rPr>
                      <m:t>+ </m:t>
                    </m:r>
                    <m:sSub>
                      <m:sSubPr>
                        <m:ctrlPr>
                          <a:rPr lang="en-US" sz="2000" i="1">
                            <a:latin typeface="Cambria Math" panose="02040503050406030204" pitchFamily="18" charset="0"/>
                          </a:rPr>
                        </m:ctrlPr>
                      </m:sSubPr>
                      <m:e>
                        <m:r>
                          <a:rPr lang="en-US" sz="2000" i="1">
                            <a:latin typeface="Cambria Math" panose="02040503050406030204" pitchFamily="18" charset="0"/>
                          </a:rPr>
                          <m:t>𝜀</m:t>
                        </m:r>
                      </m:e>
                      <m:sub>
                        <m:r>
                          <a:rPr lang="en-US" sz="2000" i="1">
                            <a:latin typeface="Cambria Math" panose="02040503050406030204" pitchFamily="18" charset="0"/>
                          </a:rPr>
                          <m:t>𝑖</m:t>
                        </m:r>
                      </m:sub>
                    </m:sSub>
                  </m:oMath>
                </a14:m>
                <a:endParaRPr lang="en-US" sz="2000" dirty="0">
                  <a:latin typeface="Gill Sans MT" panose="020B0502020104020203" pitchFamily="34" charset="0"/>
                </a:endParaRPr>
              </a:p>
              <a:p>
                <a:pPr lvl="1"/>
                <a:r>
                  <a:rPr lang="en-US" sz="2000" dirty="0">
                    <a:latin typeface="Gill Sans MT" panose="020B0502020104020203" pitchFamily="34" charset="0"/>
                  </a:rPr>
                  <a:t>Coefficients are unknown parameters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𝜀</m:t>
                        </m:r>
                      </m:e>
                      <m:sub>
                        <m:r>
                          <a:rPr lang="en-US" sz="2000" i="1">
                            <a:latin typeface="Cambria Math" panose="02040503050406030204" pitchFamily="18" charset="0"/>
                          </a:rPr>
                          <m:t>𝑖</m:t>
                        </m:r>
                        <m:r>
                          <a:rPr lang="en-US" sz="2000" i="1">
                            <a:latin typeface="Cambria Math" panose="02040503050406030204" pitchFamily="18" charset="0"/>
                          </a:rPr>
                          <m:t> </m:t>
                        </m:r>
                      </m:sub>
                    </m:sSub>
                  </m:oMath>
                </a14:m>
                <a:r>
                  <a:rPr lang="en-US" sz="2000" dirty="0">
                    <a:latin typeface="Gill Sans MT" panose="020B0502020104020203" pitchFamily="34" charset="0"/>
                  </a:rPr>
                  <a:t> is an error term including all the determinants of Yi. </a:t>
                </a:r>
              </a:p>
              <a:p>
                <a:pPr lvl="1"/>
                <a:r>
                  <a:rPr lang="en-US" sz="2000" dirty="0">
                    <a:latin typeface="Gill Sans MT" panose="020B0502020104020203" pitchFamily="34" charset="0"/>
                  </a:rPr>
                  <a:t>α = constant term</a:t>
                </a:r>
              </a:p>
              <a:p>
                <a:pPr lvl="1"/>
                <a:r>
                  <a:rPr lang="en-US" sz="2000" dirty="0">
                    <a:latin typeface="Gill Sans MT" panose="020B0502020104020203" pitchFamily="34" charset="0"/>
                  </a:rPr>
                  <a:t>β = treatment group-specific effect </a:t>
                </a:r>
              </a:p>
              <a:p>
                <a:pPr lvl="1"/>
                <a:r>
                  <a:rPr lang="en-US" sz="2000" dirty="0">
                    <a:latin typeface="Gill Sans MT" panose="020B0502020104020203" pitchFamily="34" charset="0"/>
                  </a:rPr>
                  <a:t>γ = time trend common to control and treatment groups</a:t>
                </a:r>
              </a:p>
              <a:p>
                <a:pPr lvl="1"/>
                <a:r>
                  <a:rPr lang="en-US" sz="2000" dirty="0">
                    <a:latin typeface="Gill Sans MT" panose="020B0502020104020203" pitchFamily="34" charset="0"/>
                  </a:rPr>
                  <a:t>δ = true effect of treatment</a:t>
                </a:r>
              </a:p>
              <a:p>
                <a:pPr lvl="1">
                  <a:buFont typeface="Wingdings" panose="05000000000000000000" pitchFamily="2" charset="2"/>
                  <a:buChar char="§"/>
                </a:pPr>
                <a:endParaRPr lang="en-US" sz="2000" dirty="0">
                  <a:latin typeface="Gill Sans MT" panose="020B0502020104020203" pitchFamily="34" charset="0"/>
                </a:endParaRPr>
              </a:p>
              <a:p>
                <a:pPr lvl="1">
                  <a:buFont typeface="Wingdings" panose="05000000000000000000" pitchFamily="2" charset="2"/>
                  <a:buChar char="§"/>
                </a:pPr>
                <a:endParaRPr lang="en-US" sz="2000" dirty="0">
                  <a:latin typeface="Gill Sans MT" panose="020B0502020104020203" pitchFamily="34" charset="0"/>
                </a:endParaRPr>
              </a:p>
              <a:p>
                <a:pPr lvl="1">
                  <a:buFont typeface="Wingdings" panose="05000000000000000000" pitchFamily="2" charset="2"/>
                  <a:buChar char="§"/>
                </a:pPr>
                <a:endParaRPr lang="en-US" sz="2000" dirty="0">
                  <a:latin typeface="Gill Sans MT" panose="020B0502020104020203" pitchFamily="34" charset="0"/>
                </a:endParaRPr>
              </a:p>
              <a:p>
                <a:pPr lvl="1">
                  <a:buFont typeface="Wingdings" panose="05000000000000000000" pitchFamily="2" charset="2"/>
                  <a:buChar char="§"/>
                </a:pPr>
                <a:endParaRPr lang="en-US" sz="2000" dirty="0">
                  <a:latin typeface="Gill Sans MT" panose="020B0502020104020203" pitchFamily="34" charset="0"/>
                </a:endParaRPr>
              </a:p>
            </p:txBody>
          </p:sp>
        </mc:Choice>
        <mc:Fallback xmlns="">
          <p:sp>
            <p:nvSpPr>
              <p:cNvPr id="7" name="Content Placeholder 2">
                <a:extLst>
                  <a:ext uri="{FF2B5EF4-FFF2-40B4-BE49-F238E27FC236}">
                    <a16:creationId xmlns="" xmlns:a16="http://schemas.microsoft.com/office/drawing/2014/main" xmlns:a14="http://schemas.microsoft.com/office/drawing/2010/main" id="{EBEBF957-8849-4F81-A0F5-3F3E1377FC5E}"/>
                  </a:ext>
                </a:extLst>
              </p:cNvPr>
              <p:cNvSpPr txBox="1">
                <a:spLocks noRot="1" noChangeAspect="1" noMove="1" noResize="1" noEditPoints="1" noAdjustHandles="1" noChangeArrowheads="1" noChangeShapeType="1" noTextEdit="1"/>
              </p:cNvSpPr>
              <p:nvPr/>
            </p:nvSpPr>
            <p:spPr>
              <a:xfrm>
                <a:off x="838200" y="1414553"/>
                <a:ext cx="10515600" cy="4794767"/>
              </a:xfrm>
              <a:prstGeom prst="rect">
                <a:avLst/>
              </a:prstGeom>
              <a:blipFill rotWithShape="0">
                <a:blip r:embed="rId3"/>
                <a:stretch>
                  <a:fillRect l="-638" t="-1271" r="-1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1304167980"/>
                  </p:ext>
                </p:extLst>
              </p:nvPr>
            </p:nvGraphicFramePr>
            <p:xfrm>
              <a:off x="1148237" y="5144463"/>
              <a:ext cx="9491731" cy="1690748"/>
            </p:xfrm>
            <a:graphic>
              <a:graphicData uri="http://schemas.openxmlformats.org/drawingml/2006/table">
                <a:tbl>
                  <a:tblPr firstRow="1" firstCol="1" bandRow="1">
                    <a:tableStyleId>{5C22544A-7EE6-4342-B048-85BDC9FD1C3A}</a:tableStyleId>
                  </a:tblPr>
                  <a:tblGrid>
                    <a:gridCol w="1834357">
                      <a:extLst>
                        <a:ext uri="{9D8B030D-6E8A-4147-A177-3AD203B41FA5}">
                          <a16:colId xmlns:a16="http://schemas.microsoft.com/office/drawing/2014/main" val="20000"/>
                        </a:ext>
                      </a:extLst>
                    </a:gridCol>
                    <a:gridCol w="2126879">
                      <a:extLst>
                        <a:ext uri="{9D8B030D-6E8A-4147-A177-3AD203B41FA5}">
                          <a16:colId xmlns:a16="http://schemas.microsoft.com/office/drawing/2014/main" val="20001"/>
                        </a:ext>
                      </a:extLst>
                    </a:gridCol>
                    <a:gridCol w="1967414">
                      <a:extLst>
                        <a:ext uri="{9D8B030D-6E8A-4147-A177-3AD203B41FA5}">
                          <a16:colId xmlns:a16="http://schemas.microsoft.com/office/drawing/2014/main" val="20002"/>
                        </a:ext>
                      </a:extLst>
                    </a:gridCol>
                    <a:gridCol w="3563081">
                      <a:extLst>
                        <a:ext uri="{9D8B030D-6E8A-4147-A177-3AD203B41FA5}">
                          <a16:colId xmlns:a16="http://schemas.microsoft.com/office/drawing/2014/main" val="20003"/>
                        </a:ext>
                      </a:extLst>
                    </a:gridCol>
                  </a:tblGrid>
                  <a:tr h="324302">
                    <a:tc>
                      <a:txBody>
                        <a:bodyPr/>
                        <a:lstStyle/>
                        <a:p>
                          <a:pPr marL="0" marR="0">
                            <a:lnSpc>
                              <a:spcPct val="107000"/>
                            </a:lnSpc>
                            <a:spcBef>
                              <a:spcPts val="0"/>
                            </a:spcBef>
                            <a:spcAft>
                              <a:spcPts val="0"/>
                            </a:spcAft>
                          </a:pPr>
                          <a:r>
                            <a:rPr lang="en-US" sz="2000" dirty="0">
                              <a:effectLst/>
                              <a:latin typeface="Gill Sans MT" panose="020B0502020104020203" pitchFamily="34" charset="0"/>
                            </a:rPr>
                            <a:t> </a:t>
                          </a: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r>
                            <a:rPr lang="en-US" sz="2000" dirty="0">
                              <a:effectLst/>
                              <a:latin typeface="Gill Sans MT" panose="020B0502020104020203" pitchFamily="34" charset="0"/>
                            </a:rPr>
                            <a:t>Pre</a:t>
                          </a: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solidFill>
                          <a:srgbClr val="002060"/>
                        </a:solidFill>
                      </a:tcPr>
                    </a:tc>
                    <a:tc>
                      <a:txBody>
                        <a:bodyPr/>
                        <a:lstStyle/>
                        <a:p>
                          <a:pPr marL="0" marR="0" algn="ctr">
                            <a:lnSpc>
                              <a:spcPct val="107000"/>
                            </a:lnSpc>
                            <a:spcBef>
                              <a:spcPts val="0"/>
                            </a:spcBef>
                            <a:spcAft>
                              <a:spcPts val="0"/>
                            </a:spcAft>
                          </a:pPr>
                          <a:r>
                            <a:rPr lang="en-US" sz="2000" dirty="0">
                              <a:effectLst/>
                              <a:latin typeface="Gill Sans MT" panose="020B0502020104020203" pitchFamily="34" charset="0"/>
                            </a:rPr>
                            <a:t>Post</a:t>
                          </a: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solidFill>
                          <a:srgbClr val="002060"/>
                        </a:solidFill>
                      </a:tcPr>
                    </a:tc>
                    <a:tc>
                      <a:txBody>
                        <a:bodyPr/>
                        <a:lstStyle/>
                        <a:p>
                          <a:pPr marL="0" marR="0" algn="ctr">
                            <a:lnSpc>
                              <a:spcPct val="107000"/>
                            </a:lnSpc>
                            <a:spcBef>
                              <a:spcPts val="0"/>
                            </a:spcBef>
                            <a:spcAft>
                              <a:spcPts val="0"/>
                            </a:spcAft>
                          </a:pPr>
                          <a:r>
                            <a:rPr lang="en-US" sz="2000" dirty="0">
                              <a:effectLst/>
                              <a:latin typeface="Gill Sans MT" panose="020B0502020104020203" pitchFamily="34" charset="0"/>
                            </a:rPr>
                            <a:t>Post-Pre Difference</a:t>
                          </a: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solidFill>
                          <a:srgbClr val="002060"/>
                        </a:solidFill>
                      </a:tcPr>
                    </a:tc>
                    <a:extLst>
                      <a:ext uri="{0D108BD9-81ED-4DB2-BD59-A6C34878D82A}">
                        <a16:rowId xmlns:a16="http://schemas.microsoft.com/office/drawing/2014/main" val="10000"/>
                      </a:ext>
                    </a:extLst>
                  </a:tr>
                  <a:tr h="366794">
                    <a:tc>
                      <a:txBody>
                        <a:bodyPr/>
                        <a:lstStyle/>
                        <a:p>
                          <a:pPr marL="0" marR="0">
                            <a:lnSpc>
                              <a:spcPct val="107000"/>
                            </a:lnSpc>
                            <a:spcBef>
                              <a:spcPts val="0"/>
                            </a:spcBef>
                            <a:spcAft>
                              <a:spcPts val="0"/>
                            </a:spcAft>
                          </a:pPr>
                          <a:r>
                            <a:rPr lang="en-US" sz="2000" dirty="0">
                              <a:effectLst/>
                              <a:latin typeface="Gill Sans MT" panose="020B0502020104020203" pitchFamily="34" charset="0"/>
                            </a:rPr>
                            <a:t>Treatment</a:t>
                          </a: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bSup>
                                  <m:sSubSupPr>
                                    <m:ctrlPr>
                                      <a:rPr lang="en-US" sz="2000" i="1">
                                        <a:effectLst/>
                                        <a:latin typeface="Cambria Math" panose="02040503050406030204" pitchFamily="18" charset="0"/>
                                      </a:rPr>
                                    </m:ctrlPr>
                                  </m:sSubSupPr>
                                  <m:e>
                                    <m:r>
                                      <a:rPr lang="en-US" sz="2000">
                                        <a:effectLst/>
                                        <a:latin typeface="Cambria Math" panose="02040503050406030204" pitchFamily="18" charset="0"/>
                                      </a:rPr>
                                      <m:t>𝑌</m:t>
                                    </m:r>
                                  </m:e>
                                  <m:sub>
                                    <m:r>
                                      <a:rPr lang="en-US" sz="2000">
                                        <a:effectLst/>
                                        <a:latin typeface="Cambria Math" panose="02040503050406030204" pitchFamily="18" charset="0"/>
                                      </a:rPr>
                                      <m:t>0</m:t>
                                    </m:r>
                                  </m:sub>
                                  <m:sup>
                                    <m:r>
                                      <a:rPr lang="en-US" sz="2000">
                                        <a:effectLst/>
                                        <a:latin typeface="Cambria Math" panose="02040503050406030204" pitchFamily="18" charset="0"/>
                                      </a:rPr>
                                      <m:t>𝑇</m:t>
                                    </m:r>
                                  </m:sup>
                                </m:sSubSup>
                              </m:oMath>
                            </m:oMathPara>
                          </a14:m>
                          <a:endParaRPr lang="en-US" sz="20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bSup>
                                  <m:sSubSupPr>
                                    <m:ctrlPr>
                                      <a:rPr lang="en-US" sz="2000" i="1">
                                        <a:effectLst/>
                                        <a:latin typeface="Cambria Math" panose="02040503050406030204" pitchFamily="18" charset="0"/>
                                      </a:rPr>
                                    </m:ctrlPr>
                                  </m:sSubSupPr>
                                  <m:e>
                                    <m:r>
                                      <a:rPr lang="en-US" sz="2000">
                                        <a:effectLst/>
                                        <a:latin typeface="Cambria Math" panose="02040503050406030204" pitchFamily="18" charset="0"/>
                                      </a:rPr>
                                      <m:t>𝑌</m:t>
                                    </m:r>
                                  </m:e>
                                  <m:sub>
                                    <m:r>
                                      <a:rPr lang="en-US" sz="2000">
                                        <a:effectLst/>
                                        <a:latin typeface="Cambria Math" panose="02040503050406030204" pitchFamily="18" charset="0"/>
                                      </a:rPr>
                                      <m:t>1</m:t>
                                    </m:r>
                                  </m:sub>
                                  <m:sup>
                                    <m:r>
                                      <a:rPr lang="en-US" sz="2000">
                                        <a:effectLst/>
                                        <a:latin typeface="Cambria Math" panose="02040503050406030204" pitchFamily="18" charset="0"/>
                                      </a:rPr>
                                      <m:t>𝑇</m:t>
                                    </m:r>
                                  </m:sup>
                                </m:sSubSup>
                              </m:oMath>
                            </m:oMathPara>
                          </a14:m>
                          <a:endParaRPr lang="en-US" sz="20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bSup>
                                  <m:sSubSupPr>
                                    <m:ctrlPr>
                                      <a:rPr lang="en-US" sz="2000" i="1">
                                        <a:effectLst/>
                                        <a:latin typeface="Cambria Math" panose="02040503050406030204" pitchFamily="18" charset="0"/>
                                      </a:rPr>
                                    </m:ctrlPr>
                                  </m:sSubSupPr>
                                  <m:e>
                                    <m:r>
                                      <a:rPr lang="en-US" sz="2000">
                                        <a:effectLst/>
                                        <a:latin typeface="Cambria Math" panose="02040503050406030204" pitchFamily="18" charset="0"/>
                                      </a:rPr>
                                      <m:t>𝑌</m:t>
                                    </m:r>
                                  </m:e>
                                  <m:sub>
                                    <m:r>
                                      <a:rPr lang="en-US" sz="2000">
                                        <a:effectLst/>
                                        <a:latin typeface="Cambria Math" panose="02040503050406030204" pitchFamily="18" charset="0"/>
                                      </a:rPr>
                                      <m:t>1</m:t>
                                    </m:r>
                                  </m:sub>
                                  <m:sup>
                                    <m:r>
                                      <a:rPr lang="en-US" sz="2000">
                                        <a:effectLst/>
                                        <a:latin typeface="Cambria Math" panose="02040503050406030204" pitchFamily="18" charset="0"/>
                                      </a:rPr>
                                      <m:t>𝑇</m:t>
                                    </m:r>
                                  </m:sup>
                                </m:sSubSup>
                                <m:r>
                                  <a:rPr lang="en-US" sz="2000">
                                    <a:effectLst/>
                                    <a:latin typeface="Cambria Math" panose="02040503050406030204" pitchFamily="18" charset="0"/>
                                  </a:rPr>
                                  <m:t>− </m:t>
                                </m:r>
                                <m:sSubSup>
                                  <m:sSubSupPr>
                                    <m:ctrlPr>
                                      <a:rPr lang="en-US" sz="2000" i="1">
                                        <a:effectLst/>
                                        <a:latin typeface="Cambria Math" panose="02040503050406030204" pitchFamily="18" charset="0"/>
                                      </a:rPr>
                                    </m:ctrlPr>
                                  </m:sSubSupPr>
                                  <m:e>
                                    <m:r>
                                      <a:rPr lang="en-US" sz="2000">
                                        <a:effectLst/>
                                        <a:latin typeface="Cambria Math" panose="02040503050406030204" pitchFamily="18" charset="0"/>
                                      </a:rPr>
                                      <m:t>𝑌</m:t>
                                    </m:r>
                                  </m:e>
                                  <m:sub>
                                    <m:r>
                                      <a:rPr lang="en-US" sz="2000">
                                        <a:effectLst/>
                                        <a:latin typeface="Cambria Math" panose="02040503050406030204" pitchFamily="18" charset="0"/>
                                      </a:rPr>
                                      <m:t>0</m:t>
                                    </m:r>
                                  </m:sub>
                                  <m:sup>
                                    <m:r>
                                      <a:rPr lang="en-US" sz="2000">
                                        <a:effectLst/>
                                        <a:latin typeface="Cambria Math" panose="02040503050406030204" pitchFamily="18" charset="0"/>
                                      </a:rPr>
                                      <m:t>𝑇</m:t>
                                    </m:r>
                                  </m:sup>
                                </m:sSubSup>
                              </m:oMath>
                            </m:oMathPara>
                          </a14:m>
                          <a:endParaRPr lang="en-US" sz="20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68335">
                    <a:tc>
                      <a:txBody>
                        <a:bodyPr/>
                        <a:lstStyle/>
                        <a:p>
                          <a:pPr marL="0" marR="0">
                            <a:lnSpc>
                              <a:spcPct val="107000"/>
                            </a:lnSpc>
                            <a:spcBef>
                              <a:spcPts val="0"/>
                            </a:spcBef>
                            <a:spcAft>
                              <a:spcPts val="0"/>
                            </a:spcAft>
                          </a:pPr>
                          <a:r>
                            <a:rPr lang="en-US" sz="2000" dirty="0">
                              <a:effectLst/>
                              <a:latin typeface="Gill Sans MT" panose="020B0502020104020203" pitchFamily="34" charset="0"/>
                            </a:rPr>
                            <a:t>Control</a:t>
                          </a: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bSup>
                                  <m:sSubSupPr>
                                    <m:ctrlPr>
                                      <a:rPr lang="en-US" sz="2000" i="1">
                                        <a:effectLst/>
                                        <a:latin typeface="Cambria Math" panose="02040503050406030204" pitchFamily="18" charset="0"/>
                                      </a:rPr>
                                    </m:ctrlPr>
                                  </m:sSubSupPr>
                                  <m:e>
                                    <m:r>
                                      <a:rPr lang="en-US" sz="2000">
                                        <a:effectLst/>
                                        <a:latin typeface="Cambria Math" panose="02040503050406030204" pitchFamily="18" charset="0"/>
                                      </a:rPr>
                                      <m:t>𝑌</m:t>
                                    </m:r>
                                  </m:e>
                                  <m:sub>
                                    <m:r>
                                      <a:rPr lang="en-US" sz="2000">
                                        <a:effectLst/>
                                        <a:latin typeface="Cambria Math" panose="02040503050406030204" pitchFamily="18" charset="0"/>
                                      </a:rPr>
                                      <m:t>0</m:t>
                                    </m:r>
                                  </m:sub>
                                  <m:sup>
                                    <m:r>
                                      <a:rPr lang="en-US" sz="2000">
                                        <a:effectLst/>
                                        <a:latin typeface="Cambria Math" panose="02040503050406030204" pitchFamily="18" charset="0"/>
                                      </a:rPr>
                                      <m:t>𝐶</m:t>
                                    </m:r>
                                  </m:sup>
                                </m:sSubSup>
                              </m:oMath>
                            </m:oMathPara>
                          </a14:m>
                          <a:endParaRPr lang="en-US" sz="20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bSup>
                                  <m:sSubSupPr>
                                    <m:ctrlPr>
                                      <a:rPr lang="en-US" sz="2000" i="1">
                                        <a:effectLst/>
                                        <a:latin typeface="Cambria Math" panose="02040503050406030204" pitchFamily="18" charset="0"/>
                                      </a:rPr>
                                    </m:ctrlPr>
                                  </m:sSubSupPr>
                                  <m:e>
                                    <m:r>
                                      <a:rPr lang="en-US" sz="2000">
                                        <a:effectLst/>
                                        <a:latin typeface="Cambria Math" panose="02040503050406030204" pitchFamily="18" charset="0"/>
                                      </a:rPr>
                                      <m:t>𝑌</m:t>
                                    </m:r>
                                  </m:e>
                                  <m:sub>
                                    <m:r>
                                      <a:rPr lang="en-US" sz="2000">
                                        <a:effectLst/>
                                        <a:latin typeface="Cambria Math" panose="02040503050406030204" pitchFamily="18" charset="0"/>
                                      </a:rPr>
                                      <m:t>1</m:t>
                                    </m:r>
                                  </m:sub>
                                  <m:sup>
                                    <m:r>
                                      <a:rPr lang="en-US" sz="2000">
                                        <a:effectLst/>
                                        <a:latin typeface="Cambria Math" panose="02040503050406030204" pitchFamily="18" charset="0"/>
                                      </a:rPr>
                                      <m:t>𝐶</m:t>
                                    </m:r>
                                  </m:sup>
                                </m:sSubSup>
                              </m:oMath>
                            </m:oMathPara>
                          </a14:m>
                          <a:endParaRPr lang="en-US" sz="20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bSup>
                                  <m:sSubSupPr>
                                    <m:ctrlPr>
                                      <a:rPr lang="en-US" sz="2000" i="1">
                                        <a:effectLst/>
                                        <a:latin typeface="Cambria Math" panose="02040503050406030204" pitchFamily="18" charset="0"/>
                                      </a:rPr>
                                    </m:ctrlPr>
                                  </m:sSubSupPr>
                                  <m:e>
                                    <m:r>
                                      <a:rPr lang="en-US" sz="2000">
                                        <a:effectLst/>
                                        <a:latin typeface="Cambria Math" panose="02040503050406030204" pitchFamily="18" charset="0"/>
                                      </a:rPr>
                                      <m:t>𝑌</m:t>
                                    </m:r>
                                  </m:e>
                                  <m:sub>
                                    <m:r>
                                      <a:rPr lang="en-US" sz="2000">
                                        <a:effectLst/>
                                        <a:latin typeface="Cambria Math" panose="02040503050406030204" pitchFamily="18" charset="0"/>
                                      </a:rPr>
                                      <m:t>1</m:t>
                                    </m:r>
                                  </m:sub>
                                  <m:sup>
                                    <m:r>
                                      <a:rPr lang="en-US" sz="2000">
                                        <a:effectLst/>
                                        <a:latin typeface="Cambria Math" panose="02040503050406030204" pitchFamily="18" charset="0"/>
                                      </a:rPr>
                                      <m:t>𝐶</m:t>
                                    </m:r>
                                  </m:sup>
                                </m:sSubSup>
                                <m:r>
                                  <a:rPr lang="en-US" sz="2000">
                                    <a:effectLst/>
                                    <a:latin typeface="Cambria Math" panose="02040503050406030204" pitchFamily="18" charset="0"/>
                                  </a:rPr>
                                  <m:t>− </m:t>
                                </m:r>
                                <m:sSubSup>
                                  <m:sSubSupPr>
                                    <m:ctrlPr>
                                      <a:rPr lang="en-US" sz="2000" i="1">
                                        <a:effectLst/>
                                        <a:latin typeface="Cambria Math" panose="02040503050406030204" pitchFamily="18" charset="0"/>
                                      </a:rPr>
                                    </m:ctrlPr>
                                  </m:sSubSupPr>
                                  <m:e>
                                    <m:r>
                                      <a:rPr lang="en-US" sz="2000">
                                        <a:effectLst/>
                                        <a:latin typeface="Cambria Math" panose="02040503050406030204" pitchFamily="18" charset="0"/>
                                      </a:rPr>
                                      <m:t>𝑌</m:t>
                                    </m:r>
                                  </m:e>
                                  <m:sub>
                                    <m:r>
                                      <a:rPr lang="en-US" sz="2000">
                                        <a:effectLst/>
                                        <a:latin typeface="Cambria Math" panose="02040503050406030204" pitchFamily="18" charset="0"/>
                                      </a:rPr>
                                      <m:t>0</m:t>
                                    </m:r>
                                  </m:sub>
                                  <m:sup>
                                    <m:r>
                                      <a:rPr lang="en-US" sz="2000">
                                        <a:effectLst/>
                                        <a:latin typeface="Cambria Math" panose="02040503050406030204" pitchFamily="18" charset="0"/>
                                      </a:rPr>
                                      <m:t>𝐶</m:t>
                                    </m:r>
                                  </m:sup>
                                </m:sSubSup>
                              </m:oMath>
                            </m:oMathPara>
                          </a14:m>
                          <a:endParaRPr lang="en-US" sz="20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68335">
                    <a:tc>
                      <a:txBody>
                        <a:bodyPr/>
                        <a:lstStyle/>
                        <a:p>
                          <a:pPr marL="0" marR="0">
                            <a:lnSpc>
                              <a:spcPct val="107000"/>
                            </a:lnSpc>
                            <a:spcBef>
                              <a:spcPts val="0"/>
                            </a:spcBef>
                            <a:spcAft>
                              <a:spcPts val="0"/>
                            </a:spcAft>
                          </a:pPr>
                          <a:r>
                            <a:rPr lang="en-US" sz="2000" dirty="0">
                              <a:effectLst/>
                              <a:latin typeface="Gill Sans MT" panose="020B0502020104020203" pitchFamily="34" charset="0"/>
                            </a:rPr>
                            <a:t>T-C Difference</a:t>
                          </a: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bSup>
                                  <m:sSubSupPr>
                                    <m:ctrlPr>
                                      <a:rPr lang="en-US" sz="2000" i="1">
                                        <a:effectLst/>
                                        <a:latin typeface="Cambria Math" panose="02040503050406030204" pitchFamily="18" charset="0"/>
                                      </a:rPr>
                                    </m:ctrlPr>
                                  </m:sSubSupPr>
                                  <m:e>
                                    <m:r>
                                      <a:rPr lang="en-US" sz="2000">
                                        <a:effectLst/>
                                        <a:latin typeface="Cambria Math" panose="02040503050406030204" pitchFamily="18" charset="0"/>
                                      </a:rPr>
                                      <m:t>𝑌</m:t>
                                    </m:r>
                                  </m:e>
                                  <m:sub>
                                    <m:r>
                                      <a:rPr lang="en-US" sz="2000">
                                        <a:effectLst/>
                                        <a:latin typeface="Cambria Math" panose="02040503050406030204" pitchFamily="18" charset="0"/>
                                      </a:rPr>
                                      <m:t>0</m:t>
                                    </m:r>
                                  </m:sub>
                                  <m:sup>
                                    <m:r>
                                      <a:rPr lang="en-US" sz="2000">
                                        <a:effectLst/>
                                        <a:latin typeface="Cambria Math" panose="02040503050406030204" pitchFamily="18" charset="0"/>
                                      </a:rPr>
                                      <m:t>𝑇</m:t>
                                    </m:r>
                                  </m:sup>
                                </m:sSubSup>
                                <m:r>
                                  <a:rPr lang="en-US" sz="2000">
                                    <a:effectLst/>
                                    <a:latin typeface="Cambria Math" panose="02040503050406030204" pitchFamily="18" charset="0"/>
                                  </a:rPr>
                                  <m:t>− </m:t>
                                </m:r>
                                <m:sSubSup>
                                  <m:sSubSupPr>
                                    <m:ctrlPr>
                                      <a:rPr lang="en-US" sz="2000" i="1">
                                        <a:effectLst/>
                                        <a:latin typeface="Cambria Math" panose="02040503050406030204" pitchFamily="18" charset="0"/>
                                      </a:rPr>
                                    </m:ctrlPr>
                                  </m:sSubSupPr>
                                  <m:e>
                                    <m:r>
                                      <a:rPr lang="en-US" sz="2000">
                                        <a:effectLst/>
                                        <a:latin typeface="Cambria Math" panose="02040503050406030204" pitchFamily="18" charset="0"/>
                                      </a:rPr>
                                      <m:t>𝑌</m:t>
                                    </m:r>
                                  </m:e>
                                  <m:sub>
                                    <m:r>
                                      <a:rPr lang="en-US" sz="2000">
                                        <a:effectLst/>
                                        <a:latin typeface="Cambria Math" panose="02040503050406030204" pitchFamily="18" charset="0"/>
                                      </a:rPr>
                                      <m:t>0</m:t>
                                    </m:r>
                                  </m:sub>
                                  <m:sup>
                                    <m:r>
                                      <a:rPr lang="en-US" sz="2000">
                                        <a:effectLst/>
                                        <a:latin typeface="Cambria Math" panose="02040503050406030204" pitchFamily="18" charset="0"/>
                                      </a:rPr>
                                      <m:t>𝐶</m:t>
                                    </m:r>
                                  </m:sup>
                                </m:sSubSup>
                              </m:oMath>
                            </m:oMathPara>
                          </a14:m>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bSup>
                                  <m:sSubSupPr>
                                    <m:ctrlPr>
                                      <a:rPr lang="en-US" sz="2000" i="1">
                                        <a:effectLst/>
                                        <a:latin typeface="Cambria Math" panose="02040503050406030204" pitchFamily="18" charset="0"/>
                                      </a:rPr>
                                    </m:ctrlPr>
                                  </m:sSubSupPr>
                                  <m:e>
                                    <m:r>
                                      <a:rPr lang="en-US" sz="2000">
                                        <a:effectLst/>
                                        <a:latin typeface="Cambria Math" panose="02040503050406030204" pitchFamily="18" charset="0"/>
                                      </a:rPr>
                                      <m:t>𝑌</m:t>
                                    </m:r>
                                  </m:e>
                                  <m:sub>
                                    <m:r>
                                      <a:rPr lang="en-US" sz="2000">
                                        <a:effectLst/>
                                        <a:latin typeface="Cambria Math" panose="02040503050406030204" pitchFamily="18" charset="0"/>
                                      </a:rPr>
                                      <m:t>1</m:t>
                                    </m:r>
                                  </m:sub>
                                  <m:sup>
                                    <m:r>
                                      <a:rPr lang="en-US" sz="2000">
                                        <a:effectLst/>
                                        <a:latin typeface="Cambria Math" panose="02040503050406030204" pitchFamily="18" charset="0"/>
                                      </a:rPr>
                                      <m:t>𝑇</m:t>
                                    </m:r>
                                  </m:sup>
                                </m:sSubSup>
                                <m:r>
                                  <a:rPr lang="en-US" sz="2000">
                                    <a:effectLst/>
                                    <a:latin typeface="Cambria Math" panose="02040503050406030204" pitchFamily="18" charset="0"/>
                                  </a:rPr>
                                  <m:t>− </m:t>
                                </m:r>
                                <m:sSubSup>
                                  <m:sSubSupPr>
                                    <m:ctrlPr>
                                      <a:rPr lang="en-US" sz="2000" i="1">
                                        <a:effectLst/>
                                        <a:latin typeface="Cambria Math" panose="02040503050406030204" pitchFamily="18" charset="0"/>
                                      </a:rPr>
                                    </m:ctrlPr>
                                  </m:sSubSupPr>
                                  <m:e>
                                    <m:r>
                                      <a:rPr lang="en-US" sz="2000">
                                        <a:effectLst/>
                                        <a:latin typeface="Cambria Math" panose="02040503050406030204" pitchFamily="18" charset="0"/>
                                      </a:rPr>
                                      <m:t>𝑌</m:t>
                                    </m:r>
                                  </m:e>
                                  <m:sub>
                                    <m:r>
                                      <a:rPr lang="en-US" sz="2000">
                                        <a:effectLst/>
                                        <a:latin typeface="Cambria Math" panose="02040503050406030204" pitchFamily="18" charset="0"/>
                                      </a:rPr>
                                      <m:t>1</m:t>
                                    </m:r>
                                  </m:sub>
                                  <m:sup>
                                    <m:r>
                                      <a:rPr lang="en-US" sz="2000">
                                        <a:effectLst/>
                                        <a:latin typeface="Cambria Math" panose="02040503050406030204" pitchFamily="18" charset="0"/>
                                      </a:rPr>
                                      <m:t>𝐶</m:t>
                                    </m:r>
                                  </m:sup>
                                </m:sSubSup>
                              </m:oMath>
                            </m:oMathPara>
                          </a14:m>
                          <a:endParaRPr lang="en-US" sz="200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bSup>
                                  <m:sSubSupPr>
                                    <m:ctrlPr>
                                      <a:rPr lang="en-US" sz="2000" i="1">
                                        <a:effectLst/>
                                        <a:latin typeface="Cambria Math" panose="02040503050406030204" pitchFamily="18" charset="0"/>
                                      </a:rPr>
                                    </m:ctrlPr>
                                  </m:sSubSupPr>
                                  <m:e>
                                    <m:r>
                                      <a:rPr lang="en-US" sz="2000">
                                        <a:effectLst/>
                                        <a:latin typeface="Cambria Math" panose="02040503050406030204" pitchFamily="18" charset="0"/>
                                      </a:rPr>
                                      <m:t>𝑌</m:t>
                                    </m:r>
                                  </m:e>
                                  <m:sub>
                                    <m:r>
                                      <a:rPr lang="en-US" sz="2000">
                                        <a:effectLst/>
                                        <a:latin typeface="Cambria Math" panose="02040503050406030204" pitchFamily="18" charset="0"/>
                                      </a:rPr>
                                      <m:t>1</m:t>
                                    </m:r>
                                  </m:sub>
                                  <m:sup>
                                    <m:r>
                                      <a:rPr lang="en-US" sz="2000">
                                        <a:effectLst/>
                                        <a:latin typeface="Cambria Math" panose="02040503050406030204" pitchFamily="18" charset="0"/>
                                      </a:rPr>
                                      <m:t>𝑇</m:t>
                                    </m:r>
                                  </m:sup>
                                </m:sSubSup>
                                <m:r>
                                  <a:rPr lang="en-US" sz="2000">
                                    <a:effectLst/>
                                    <a:latin typeface="Cambria Math" panose="02040503050406030204" pitchFamily="18" charset="0"/>
                                  </a:rPr>
                                  <m:t>− </m:t>
                                </m:r>
                                <m:sSubSup>
                                  <m:sSubSupPr>
                                    <m:ctrlPr>
                                      <a:rPr lang="en-US" sz="2000" i="1">
                                        <a:effectLst/>
                                        <a:latin typeface="Cambria Math" panose="02040503050406030204" pitchFamily="18" charset="0"/>
                                      </a:rPr>
                                    </m:ctrlPr>
                                  </m:sSubSupPr>
                                  <m:e>
                                    <m:r>
                                      <a:rPr lang="en-US" sz="2000">
                                        <a:effectLst/>
                                        <a:latin typeface="Cambria Math" panose="02040503050406030204" pitchFamily="18" charset="0"/>
                                      </a:rPr>
                                      <m:t>𝑌</m:t>
                                    </m:r>
                                  </m:e>
                                  <m:sub>
                                    <m:r>
                                      <a:rPr lang="en-US" sz="2000">
                                        <a:effectLst/>
                                        <a:latin typeface="Cambria Math" panose="02040503050406030204" pitchFamily="18" charset="0"/>
                                      </a:rPr>
                                      <m:t>1</m:t>
                                    </m:r>
                                  </m:sub>
                                  <m:sup>
                                    <m:r>
                                      <a:rPr lang="en-US" sz="2000">
                                        <a:effectLst/>
                                        <a:latin typeface="Cambria Math" panose="02040503050406030204" pitchFamily="18" charset="0"/>
                                      </a:rPr>
                                      <m:t>𝐶</m:t>
                                    </m:r>
                                  </m:sup>
                                </m:sSubSup>
                                <m:r>
                                  <a:rPr lang="en-US" sz="2000">
                                    <a:effectLst/>
                                    <a:latin typeface="Cambria Math" panose="02040503050406030204" pitchFamily="18" charset="0"/>
                                  </a:rPr>
                                  <m:t>−(</m:t>
                                </m:r>
                                <m:sSubSup>
                                  <m:sSubSupPr>
                                    <m:ctrlPr>
                                      <a:rPr lang="en-US" sz="2000" i="1">
                                        <a:effectLst/>
                                        <a:latin typeface="Cambria Math" panose="02040503050406030204" pitchFamily="18" charset="0"/>
                                      </a:rPr>
                                    </m:ctrlPr>
                                  </m:sSubSupPr>
                                  <m:e>
                                    <m:r>
                                      <a:rPr lang="en-US" sz="2000">
                                        <a:effectLst/>
                                        <a:latin typeface="Cambria Math" panose="02040503050406030204" pitchFamily="18" charset="0"/>
                                      </a:rPr>
                                      <m:t>𝑌</m:t>
                                    </m:r>
                                  </m:e>
                                  <m:sub>
                                    <m:r>
                                      <a:rPr lang="en-US" sz="2000">
                                        <a:effectLst/>
                                        <a:latin typeface="Cambria Math" panose="02040503050406030204" pitchFamily="18" charset="0"/>
                                      </a:rPr>
                                      <m:t>0</m:t>
                                    </m:r>
                                  </m:sub>
                                  <m:sup>
                                    <m:r>
                                      <a:rPr lang="en-US" sz="2000">
                                        <a:effectLst/>
                                        <a:latin typeface="Cambria Math" panose="02040503050406030204" pitchFamily="18" charset="0"/>
                                      </a:rPr>
                                      <m:t>𝑇</m:t>
                                    </m:r>
                                  </m:sup>
                                </m:sSubSup>
                                <m:r>
                                  <a:rPr lang="en-US" sz="2000">
                                    <a:effectLst/>
                                    <a:latin typeface="Cambria Math" panose="02040503050406030204" pitchFamily="18" charset="0"/>
                                  </a:rPr>
                                  <m:t>− </m:t>
                                </m:r>
                                <m:sSubSup>
                                  <m:sSubSupPr>
                                    <m:ctrlPr>
                                      <a:rPr lang="en-US" sz="2000" i="1">
                                        <a:effectLst/>
                                        <a:latin typeface="Cambria Math" panose="02040503050406030204" pitchFamily="18" charset="0"/>
                                      </a:rPr>
                                    </m:ctrlPr>
                                  </m:sSubSupPr>
                                  <m:e>
                                    <m:r>
                                      <a:rPr lang="en-US" sz="2000">
                                        <a:effectLst/>
                                        <a:latin typeface="Cambria Math" panose="02040503050406030204" pitchFamily="18" charset="0"/>
                                      </a:rPr>
                                      <m:t>𝑌</m:t>
                                    </m:r>
                                  </m:e>
                                  <m:sub>
                                    <m:r>
                                      <a:rPr lang="en-US" sz="2000">
                                        <a:effectLst/>
                                        <a:latin typeface="Cambria Math" panose="02040503050406030204" pitchFamily="18" charset="0"/>
                                      </a:rPr>
                                      <m:t>0</m:t>
                                    </m:r>
                                  </m:sub>
                                  <m:sup>
                                    <m:r>
                                      <a:rPr lang="en-US" sz="2000">
                                        <a:effectLst/>
                                        <a:latin typeface="Cambria Math" panose="02040503050406030204" pitchFamily="18" charset="0"/>
                                      </a:rPr>
                                      <m:t>𝐶</m:t>
                                    </m:r>
                                  </m:sup>
                                </m:sSubSup>
                                <m:r>
                                  <a:rPr lang="en-US" sz="2000">
                                    <a:effectLst/>
                                    <a:latin typeface="Cambria Math" panose="02040503050406030204" pitchFamily="18" charset="0"/>
                                  </a:rPr>
                                  <m:t>)</m:t>
                                </m:r>
                              </m:oMath>
                            </m:oMathPara>
                          </a14:m>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1304167980"/>
                  </p:ext>
                </p:extLst>
              </p:nvPr>
            </p:nvGraphicFramePr>
            <p:xfrm>
              <a:off x="1148237" y="5144463"/>
              <a:ext cx="9491731" cy="1713537"/>
            </p:xfrm>
            <a:graphic>
              <a:graphicData uri="http://schemas.openxmlformats.org/drawingml/2006/table">
                <a:tbl>
                  <a:tblPr firstRow="1" firstCol="1" bandRow="1">
                    <a:tableStyleId>{5C22544A-7EE6-4342-B048-85BDC9FD1C3A}</a:tableStyleId>
                  </a:tblPr>
                  <a:tblGrid>
                    <a:gridCol w="1834357"/>
                    <a:gridCol w="2126879"/>
                    <a:gridCol w="1967414"/>
                    <a:gridCol w="3563081"/>
                  </a:tblGrid>
                  <a:tr h="326136">
                    <a:tc>
                      <a:txBody>
                        <a:bodyPr/>
                        <a:lstStyle/>
                        <a:p>
                          <a:pPr marL="0" marR="0">
                            <a:lnSpc>
                              <a:spcPct val="107000"/>
                            </a:lnSpc>
                            <a:spcBef>
                              <a:spcPts val="0"/>
                            </a:spcBef>
                            <a:spcAft>
                              <a:spcPts val="0"/>
                            </a:spcAft>
                          </a:pPr>
                          <a:r>
                            <a:rPr lang="en-US" sz="2000" dirty="0">
                              <a:effectLst/>
                              <a:latin typeface="Gill Sans MT" panose="020B0502020104020203" pitchFamily="34" charset="0"/>
                            </a:rPr>
                            <a:t> </a:t>
                          </a: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r>
                            <a:rPr lang="en-US" sz="2000" dirty="0">
                              <a:effectLst/>
                              <a:latin typeface="Gill Sans MT" panose="020B0502020104020203" pitchFamily="34" charset="0"/>
                            </a:rPr>
                            <a:t>Pre</a:t>
                          </a: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solidFill>
                          <a:srgbClr val="002060"/>
                        </a:solidFill>
                      </a:tcPr>
                    </a:tc>
                    <a:tc>
                      <a:txBody>
                        <a:bodyPr/>
                        <a:lstStyle/>
                        <a:p>
                          <a:pPr marL="0" marR="0" algn="ctr">
                            <a:lnSpc>
                              <a:spcPct val="107000"/>
                            </a:lnSpc>
                            <a:spcBef>
                              <a:spcPts val="0"/>
                            </a:spcBef>
                            <a:spcAft>
                              <a:spcPts val="0"/>
                            </a:spcAft>
                          </a:pPr>
                          <a:r>
                            <a:rPr lang="en-US" sz="2000" dirty="0">
                              <a:effectLst/>
                              <a:latin typeface="Gill Sans MT" panose="020B0502020104020203" pitchFamily="34" charset="0"/>
                            </a:rPr>
                            <a:t>Post</a:t>
                          </a: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solidFill>
                          <a:srgbClr val="002060"/>
                        </a:solidFill>
                      </a:tcPr>
                    </a:tc>
                    <a:tc>
                      <a:txBody>
                        <a:bodyPr/>
                        <a:lstStyle/>
                        <a:p>
                          <a:pPr marL="0" marR="0" algn="ctr">
                            <a:lnSpc>
                              <a:spcPct val="107000"/>
                            </a:lnSpc>
                            <a:spcBef>
                              <a:spcPts val="0"/>
                            </a:spcBef>
                            <a:spcAft>
                              <a:spcPts val="0"/>
                            </a:spcAft>
                          </a:pPr>
                          <a:r>
                            <a:rPr lang="en-US" sz="2000" dirty="0">
                              <a:effectLst/>
                              <a:latin typeface="Gill Sans MT" panose="020B0502020104020203" pitchFamily="34" charset="0"/>
                            </a:rPr>
                            <a:t>Post-Pre Difference</a:t>
                          </a: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solidFill>
                          <a:srgbClr val="002060"/>
                        </a:solidFill>
                      </a:tcPr>
                    </a:tc>
                  </a:tr>
                  <a:tr h="366794">
                    <a:tc>
                      <a:txBody>
                        <a:bodyPr/>
                        <a:lstStyle/>
                        <a:p>
                          <a:pPr marL="0" marR="0">
                            <a:lnSpc>
                              <a:spcPct val="107000"/>
                            </a:lnSpc>
                            <a:spcBef>
                              <a:spcPts val="0"/>
                            </a:spcBef>
                            <a:spcAft>
                              <a:spcPts val="0"/>
                            </a:spcAft>
                          </a:pPr>
                          <a:r>
                            <a:rPr lang="en-US" sz="2000" dirty="0">
                              <a:effectLst/>
                              <a:latin typeface="Gill Sans MT" panose="020B0502020104020203" pitchFamily="34" charset="0"/>
                            </a:rPr>
                            <a:t>Treatment</a:t>
                          </a: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endParaRPr lang="en-US"/>
                        </a:p>
                      </a:txBody>
                      <a:tcPr marL="68580" marR="68580" marT="0" marB="0" anchor="ctr">
                        <a:blipFill rotWithShape="0">
                          <a:blip r:embed="rId4"/>
                          <a:stretch>
                            <a:fillRect l="-86533" t="-110000" r="-261318" b="-316667"/>
                          </a:stretch>
                        </a:blipFill>
                      </a:tcPr>
                    </a:tc>
                    <a:tc>
                      <a:txBody>
                        <a:bodyPr/>
                        <a:lstStyle/>
                        <a:p>
                          <a:endParaRPr lang="en-US"/>
                        </a:p>
                      </a:txBody>
                      <a:tcPr marL="68580" marR="68580" marT="0" marB="0" anchor="ctr">
                        <a:blipFill rotWithShape="0">
                          <a:blip r:embed="rId4"/>
                          <a:stretch>
                            <a:fillRect l="-201548" t="-110000" r="-182353" b="-316667"/>
                          </a:stretch>
                        </a:blipFill>
                      </a:tcPr>
                    </a:tc>
                    <a:tc>
                      <a:txBody>
                        <a:bodyPr/>
                        <a:lstStyle/>
                        <a:p>
                          <a:endParaRPr lang="en-US"/>
                        </a:p>
                      </a:txBody>
                      <a:tcPr marL="68580" marR="68580" marT="0" marB="0" anchor="ctr">
                        <a:blipFill rotWithShape="0">
                          <a:blip r:embed="rId4"/>
                          <a:stretch>
                            <a:fillRect l="-166496" t="-110000" r="-684" b="-316667"/>
                          </a:stretch>
                        </a:blipFill>
                      </a:tcPr>
                    </a:tc>
                  </a:tr>
                  <a:tr h="368335">
                    <a:tc>
                      <a:txBody>
                        <a:bodyPr/>
                        <a:lstStyle/>
                        <a:p>
                          <a:pPr marL="0" marR="0">
                            <a:lnSpc>
                              <a:spcPct val="107000"/>
                            </a:lnSpc>
                            <a:spcBef>
                              <a:spcPts val="0"/>
                            </a:spcBef>
                            <a:spcAft>
                              <a:spcPts val="0"/>
                            </a:spcAft>
                          </a:pPr>
                          <a:r>
                            <a:rPr lang="en-US" sz="2000" dirty="0">
                              <a:effectLst/>
                              <a:latin typeface="Gill Sans MT" panose="020B0502020104020203" pitchFamily="34" charset="0"/>
                            </a:rPr>
                            <a:t>Control</a:t>
                          </a: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endParaRPr lang="en-US"/>
                        </a:p>
                      </a:txBody>
                      <a:tcPr marL="68580" marR="68580" marT="0" marB="0" anchor="ctr">
                        <a:blipFill rotWithShape="0">
                          <a:blip r:embed="rId4"/>
                          <a:stretch>
                            <a:fillRect l="-86533" t="-206557" r="-261318" b="-211475"/>
                          </a:stretch>
                        </a:blipFill>
                      </a:tcPr>
                    </a:tc>
                    <a:tc>
                      <a:txBody>
                        <a:bodyPr/>
                        <a:lstStyle/>
                        <a:p>
                          <a:endParaRPr lang="en-US"/>
                        </a:p>
                      </a:txBody>
                      <a:tcPr marL="68580" marR="68580" marT="0" marB="0" anchor="ctr">
                        <a:blipFill rotWithShape="0">
                          <a:blip r:embed="rId4"/>
                          <a:stretch>
                            <a:fillRect l="-201548" t="-206557" r="-182353" b="-211475"/>
                          </a:stretch>
                        </a:blipFill>
                      </a:tcPr>
                    </a:tc>
                    <a:tc>
                      <a:txBody>
                        <a:bodyPr/>
                        <a:lstStyle/>
                        <a:p>
                          <a:endParaRPr lang="en-US"/>
                        </a:p>
                      </a:txBody>
                      <a:tcPr marL="68580" marR="68580" marT="0" marB="0" anchor="ctr">
                        <a:blipFill rotWithShape="0">
                          <a:blip r:embed="rId4"/>
                          <a:stretch>
                            <a:fillRect l="-166496" t="-206557" r="-684" b="-211475"/>
                          </a:stretch>
                        </a:blipFill>
                      </a:tcPr>
                    </a:tc>
                  </a:tr>
                  <a:tr h="652272">
                    <a:tc>
                      <a:txBody>
                        <a:bodyPr/>
                        <a:lstStyle/>
                        <a:p>
                          <a:pPr marL="0" marR="0">
                            <a:lnSpc>
                              <a:spcPct val="107000"/>
                            </a:lnSpc>
                            <a:spcBef>
                              <a:spcPts val="0"/>
                            </a:spcBef>
                            <a:spcAft>
                              <a:spcPts val="0"/>
                            </a:spcAft>
                          </a:pPr>
                          <a:r>
                            <a:rPr lang="en-US" sz="2000" dirty="0">
                              <a:effectLst/>
                              <a:latin typeface="Gill Sans MT" panose="020B0502020104020203" pitchFamily="34" charset="0"/>
                            </a:rPr>
                            <a:t>T-C Difference</a:t>
                          </a: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endParaRPr lang="en-US"/>
                        </a:p>
                      </a:txBody>
                      <a:tcPr marL="68580" marR="68580" marT="0" marB="0" anchor="ctr">
                        <a:blipFill rotWithShape="0">
                          <a:blip r:embed="rId4"/>
                          <a:stretch>
                            <a:fillRect l="-86533" t="-174766" r="-261318" b="-20561"/>
                          </a:stretch>
                        </a:blipFill>
                      </a:tcPr>
                    </a:tc>
                    <a:tc>
                      <a:txBody>
                        <a:bodyPr/>
                        <a:lstStyle/>
                        <a:p>
                          <a:endParaRPr lang="en-US"/>
                        </a:p>
                      </a:txBody>
                      <a:tcPr marL="68580" marR="68580" marT="0" marB="0" anchor="ctr">
                        <a:blipFill rotWithShape="0">
                          <a:blip r:embed="rId4"/>
                          <a:stretch>
                            <a:fillRect l="-201548" t="-174766" r="-182353" b="-20561"/>
                          </a:stretch>
                        </a:blipFill>
                      </a:tcPr>
                    </a:tc>
                    <a:tc>
                      <a:txBody>
                        <a:bodyPr/>
                        <a:lstStyle/>
                        <a:p>
                          <a:endParaRPr lang="en-US"/>
                        </a:p>
                      </a:txBody>
                      <a:tcPr marL="68580" marR="68580" marT="0" marB="0" anchor="ctr">
                        <a:blipFill rotWithShape="0">
                          <a:blip r:embed="rId4"/>
                          <a:stretch>
                            <a:fillRect l="-166496" t="-174766" r="-684" b="-20561"/>
                          </a:stretch>
                        </a:blipFill>
                      </a:tcPr>
                    </a:tc>
                  </a:tr>
                </a:tbl>
              </a:graphicData>
            </a:graphic>
          </p:graphicFrame>
        </mc:Fallback>
      </mc:AlternateContent>
      <p:pic>
        <p:nvPicPr>
          <p:cNvPr id="5" name="Picture 4">
            <a:extLst>
              <a:ext uri="{FF2B5EF4-FFF2-40B4-BE49-F238E27FC236}">
                <a16:creationId xmlns:a16="http://schemas.microsoft.com/office/drawing/2014/main" id="{BCC9AC8D-1FB9-4E31-9BB6-13F15ABBE52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66364" y="169719"/>
            <a:ext cx="1489410" cy="1191527"/>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173" y="57457"/>
            <a:ext cx="1053891" cy="1053891"/>
          </a:xfrm>
          <a:prstGeom prst="rect">
            <a:avLst/>
          </a:prstGeom>
        </p:spPr>
      </p:pic>
    </p:spTree>
    <p:extLst>
      <p:ext uri="{BB962C8B-B14F-4D97-AF65-F5344CB8AC3E}">
        <p14:creationId xmlns:p14="http://schemas.microsoft.com/office/powerpoint/2010/main" val="4239289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7090117"/>
          </a:xfrm>
          <a:prstGeom prst="rect">
            <a:avLst/>
          </a:prstGeom>
        </p:spPr>
      </p:pic>
      <p:sp>
        <p:nvSpPr>
          <p:cNvPr id="6" name="Title 1">
            <a:extLst>
              <a:ext uri="{FF2B5EF4-FFF2-40B4-BE49-F238E27FC236}">
                <a16:creationId xmlns:a16="http://schemas.microsoft.com/office/drawing/2014/main" id="{2BBA18EF-8AED-4FF5-980C-EE849C81E899}"/>
              </a:ext>
            </a:extLst>
          </p:cNvPr>
          <p:cNvSpPr txBox="1">
            <a:spLocks/>
          </p:cNvSpPr>
          <p:nvPr/>
        </p:nvSpPr>
        <p:spPr>
          <a:xfrm>
            <a:off x="1274299" y="292269"/>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Export Trend- Various sectors</a:t>
            </a:r>
            <a:endParaRPr lang="en-US" sz="3200" dirty="0"/>
          </a:p>
        </p:txBody>
      </p:sp>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838200" y="765483"/>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endParaRPr lang="en-US" sz="1800" dirty="0">
              <a:latin typeface="Gill Sans MT" panose="020B0502020104020203" pitchFamily="34" charset="0"/>
            </a:endParaRPr>
          </a:p>
        </p:txBody>
      </p:sp>
      <p:graphicFrame>
        <p:nvGraphicFramePr>
          <p:cNvPr id="9" name="Chart 8"/>
          <p:cNvGraphicFramePr>
            <a:graphicFrameLocks/>
          </p:cNvGraphicFramePr>
          <p:nvPr>
            <p:extLst>
              <p:ext uri="{D42A27DB-BD31-4B8C-83A1-F6EECF244321}">
                <p14:modId xmlns:p14="http://schemas.microsoft.com/office/powerpoint/2010/main" val="3724210129"/>
              </p:ext>
            </p:extLst>
          </p:nvPr>
        </p:nvGraphicFramePr>
        <p:xfrm>
          <a:off x="838200" y="1051284"/>
          <a:ext cx="10398760" cy="5068387"/>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a:extLst>
              <a:ext uri="{FF2B5EF4-FFF2-40B4-BE49-F238E27FC236}">
                <a16:creationId xmlns:a16="http://schemas.microsoft.com/office/drawing/2014/main" id="{BCC9AC8D-1FB9-4E31-9BB6-13F15ABBE5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24161" y="169719"/>
            <a:ext cx="1489410" cy="1191527"/>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173" y="57457"/>
            <a:ext cx="1053891" cy="1053891"/>
          </a:xfrm>
          <a:prstGeom prst="rect">
            <a:avLst/>
          </a:prstGeom>
        </p:spPr>
      </p:pic>
      <p:sp>
        <p:nvSpPr>
          <p:cNvPr id="11" name="TextBox 2"/>
          <p:cNvSpPr txBox="1"/>
          <p:nvPr/>
        </p:nvSpPr>
        <p:spPr>
          <a:xfrm>
            <a:off x="440788" y="6381461"/>
            <a:ext cx="3573194"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a:latin typeface="Gill Sans MT" panose="020B0502020104020203" pitchFamily="34" charset="0"/>
              </a:rPr>
              <a:t>Source: State Bank of Pakistan</a:t>
            </a:r>
          </a:p>
        </p:txBody>
      </p:sp>
    </p:spTree>
    <p:extLst>
      <p:ext uri="{BB962C8B-B14F-4D97-AF65-F5344CB8AC3E}">
        <p14:creationId xmlns:p14="http://schemas.microsoft.com/office/powerpoint/2010/main" val="1791265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68"/>
            <a:ext cx="12192000" cy="7130552"/>
          </a:xfrm>
          <a:prstGeom prst="rect">
            <a:avLst/>
          </a:prstGeom>
        </p:spPr>
      </p:pic>
      <p:sp>
        <p:nvSpPr>
          <p:cNvPr id="6" name="Title 1">
            <a:extLst>
              <a:ext uri="{FF2B5EF4-FFF2-40B4-BE49-F238E27FC236}">
                <a16:creationId xmlns:a16="http://schemas.microsoft.com/office/drawing/2014/main" id="{2BBA18EF-8AED-4FF5-980C-EE849C81E899}"/>
              </a:ext>
            </a:extLst>
          </p:cNvPr>
          <p:cNvSpPr txBox="1">
            <a:spLocks/>
          </p:cNvSpPr>
          <p:nvPr/>
        </p:nvSpPr>
        <p:spPr>
          <a:xfrm>
            <a:off x="838200" y="1768"/>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endParaRPr lang="en-US" sz="3200" dirty="0"/>
          </a:p>
        </p:txBody>
      </p:sp>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838200" y="765483"/>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endParaRPr lang="en-US" sz="1800" dirty="0"/>
          </a:p>
          <a:p>
            <a:pPr lvl="1">
              <a:buFont typeface="Wingdings" panose="05000000000000000000" pitchFamily="2" charset="2"/>
              <a:buChar char="§"/>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p:txBody>
      </p:sp>
      <p:graphicFrame>
        <p:nvGraphicFramePr>
          <p:cNvPr id="8" name="Chart 7"/>
          <p:cNvGraphicFramePr>
            <a:graphicFrameLocks/>
          </p:cNvGraphicFramePr>
          <p:nvPr/>
        </p:nvGraphicFramePr>
        <p:xfrm>
          <a:off x="369651" y="765483"/>
          <a:ext cx="11653736" cy="5353216"/>
        </p:xfrm>
        <a:graphic>
          <a:graphicData uri="http://schemas.openxmlformats.org/drawingml/2006/chart">
            <c:chart xmlns:c="http://schemas.openxmlformats.org/drawingml/2006/chart" xmlns:r="http://schemas.openxmlformats.org/officeDocument/2006/relationships" r:id="rId4"/>
          </a:graphicData>
        </a:graphic>
      </p:graphicFrame>
      <p:sp>
        <p:nvSpPr>
          <p:cNvPr id="9" name="Title 1">
            <a:extLst>
              <a:ext uri="{FF2B5EF4-FFF2-40B4-BE49-F238E27FC236}">
                <a16:creationId xmlns:a16="http://schemas.microsoft.com/office/drawing/2014/main" id="{2BBA18EF-8AED-4FF5-980C-EE849C81E899}"/>
              </a:ext>
            </a:extLst>
          </p:cNvPr>
          <p:cNvSpPr txBox="1">
            <a:spLocks/>
          </p:cNvSpPr>
          <p:nvPr/>
        </p:nvSpPr>
        <p:spPr>
          <a:xfrm>
            <a:off x="1495425" y="202544"/>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Export Trend- All sectors- </a:t>
            </a:r>
            <a:r>
              <a:rPr lang="en-US" sz="2000" dirty="0">
                <a:solidFill>
                  <a:srgbClr val="002060"/>
                </a:solidFill>
              </a:rPr>
              <a:t>(USD’ 000)</a:t>
            </a:r>
            <a:endParaRPr lang="en-US" sz="3200" dirty="0"/>
          </a:p>
        </p:txBody>
      </p:sp>
      <p:sp>
        <p:nvSpPr>
          <p:cNvPr id="2" name="TextBox 1"/>
          <p:cNvSpPr txBox="1"/>
          <p:nvPr/>
        </p:nvSpPr>
        <p:spPr>
          <a:xfrm>
            <a:off x="2428876" y="1473588"/>
            <a:ext cx="1085849" cy="369332"/>
          </a:xfrm>
          <a:prstGeom prst="rect">
            <a:avLst/>
          </a:prstGeom>
          <a:noFill/>
        </p:spPr>
        <p:txBody>
          <a:bodyPr wrap="square" rtlCol="0">
            <a:spAutoFit/>
          </a:bodyPr>
          <a:lstStyle/>
          <a:p>
            <a:pPr algn="ctr"/>
            <a:r>
              <a:rPr lang="en-US" dirty="0"/>
              <a:t>Cotton</a:t>
            </a:r>
          </a:p>
        </p:txBody>
      </p:sp>
      <p:sp>
        <p:nvSpPr>
          <p:cNvPr id="10" name="TextBox 9"/>
          <p:cNvSpPr txBox="1"/>
          <p:nvPr/>
        </p:nvSpPr>
        <p:spPr>
          <a:xfrm>
            <a:off x="1790701" y="4068128"/>
            <a:ext cx="1085849" cy="369332"/>
          </a:xfrm>
          <a:prstGeom prst="rect">
            <a:avLst/>
          </a:prstGeom>
          <a:noFill/>
        </p:spPr>
        <p:txBody>
          <a:bodyPr wrap="square" rtlCol="0">
            <a:spAutoFit/>
          </a:bodyPr>
          <a:lstStyle/>
          <a:p>
            <a:pPr algn="ctr"/>
            <a:r>
              <a:rPr lang="en-US" dirty="0"/>
              <a:t>Cereals</a:t>
            </a:r>
          </a:p>
        </p:txBody>
      </p:sp>
      <p:sp>
        <p:nvSpPr>
          <p:cNvPr id="11" name="TextBox 10"/>
          <p:cNvSpPr txBox="1"/>
          <p:nvPr/>
        </p:nvSpPr>
        <p:spPr>
          <a:xfrm>
            <a:off x="1152527" y="3367524"/>
            <a:ext cx="1085849" cy="369332"/>
          </a:xfrm>
          <a:prstGeom prst="rect">
            <a:avLst/>
          </a:prstGeom>
          <a:noFill/>
        </p:spPr>
        <p:txBody>
          <a:bodyPr wrap="square" rtlCol="0">
            <a:spAutoFit/>
          </a:bodyPr>
          <a:lstStyle/>
          <a:p>
            <a:pPr algn="ctr"/>
            <a:r>
              <a:rPr lang="en-US" dirty="0"/>
              <a:t>Copper</a:t>
            </a:r>
          </a:p>
        </p:txBody>
      </p:sp>
      <p:sp>
        <p:nvSpPr>
          <p:cNvPr id="12" name="TextBox 11"/>
          <p:cNvSpPr txBox="1"/>
          <p:nvPr/>
        </p:nvSpPr>
        <p:spPr>
          <a:xfrm>
            <a:off x="5667376" y="4471234"/>
            <a:ext cx="1085849" cy="369332"/>
          </a:xfrm>
          <a:prstGeom prst="rect">
            <a:avLst/>
          </a:prstGeom>
          <a:noFill/>
        </p:spPr>
        <p:txBody>
          <a:bodyPr wrap="square" rtlCol="0">
            <a:spAutoFit/>
          </a:bodyPr>
          <a:lstStyle/>
          <a:p>
            <a:pPr algn="ctr"/>
            <a:r>
              <a:rPr lang="en-US" dirty="0"/>
              <a:t>Ores</a:t>
            </a:r>
          </a:p>
        </p:txBody>
      </p:sp>
      <p:sp>
        <p:nvSpPr>
          <p:cNvPr id="13" name="TextBox 12"/>
          <p:cNvSpPr txBox="1"/>
          <p:nvPr/>
        </p:nvSpPr>
        <p:spPr>
          <a:xfrm>
            <a:off x="7124701" y="4471234"/>
            <a:ext cx="1085849" cy="369332"/>
          </a:xfrm>
          <a:prstGeom prst="rect">
            <a:avLst/>
          </a:prstGeom>
          <a:noFill/>
        </p:spPr>
        <p:txBody>
          <a:bodyPr wrap="square" rtlCol="0">
            <a:spAutoFit/>
          </a:bodyPr>
          <a:lstStyle/>
          <a:p>
            <a:pPr algn="ctr"/>
            <a:r>
              <a:rPr lang="en-US" dirty="0"/>
              <a:t>Seafood</a:t>
            </a:r>
          </a:p>
        </p:txBody>
      </p:sp>
      <p:sp>
        <p:nvSpPr>
          <p:cNvPr id="14" name="TextBox 13"/>
          <p:cNvSpPr txBox="1"/>
          <p:nvPr/>
        </p:nvSpPr>
        <p:spPr>
          <a:xfrm>
            <a:off x="7877176" y="4471234"/>
            <a:ext cx="1085849" cy="369332"/>
          </a:xfrm>
          <a:prstGeom prst="rect">
            <a:avLst/>
          </a:prstGeom>
          <a:noFill/>
        </p:spPr>
        <p:txBody>
          <a:bodyPr wrap="square" rtlCol="0">
            <a:spAutoFit/>
          </a:bodyPr>
          <a:lstStyle/>
          <a:p>
            <a:pPr algn="ctr"/>
            <a:r>
              <a:rPr lang="en-US" dirty="0"/>
              <a:t>SB</a:t>
            </a:r>
          </a:p>
        </p:txBody>
      </p:sp>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173" y="57457"/>
            <a:ext cx="1053891" cy="1053891"/>
          </a:xfrm>
          <a:prstGeom prst="rect">
            <a:avLst/>
          </a:prstGeom>
        </p:spPr>
      </p:pic>
      <p:pic>
        <p:nvPicPr>
          <p:cNvPr id="16" name="Picture 15">
            <a:extLst>
              <a:ext uri="{FF2B5EF4-FFF2-40B4-BE49-F238E27FC236}">
                <a16:creationId xmlns:a16="http://schemas.microsoft.com/office/drawing/2014/main" id="{BCC9AC8D-1FB9-4E31-9BB6-13F15ABBE52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21615" y="57457"/>
            <a:ext cx="1489410" cy="1191527"/>
          </a:xfrm>
          <a:prstGeom prst="rect">
            <a:avLst/>
          </a:prstGeom>
        </p:spPr>
      </p:pic>
      <p:sp>
        <p:nvSpPr>
          <p:cNvPr id="18" name="TextBox 2"/>
          <p:cNvSpPr txBox="1"/>
          <p:nvPr/>
        </p:nvSpPr>
        <p:spPr>
          <a:xfrm>
            <a:off x="440788" y="6381461"/>
            <a:ext cx="3573194"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a:latin typeface="Gill Sans MT" panose="020B0502020104020203" pitchFamily="34" charset="0"/>
              </a:rPr>
              <a:t>Source: State Bank of Pakistan</a:t>
            </a:r>
          </a:p>
        </p:txBody>
      </p:sp>
    </p:spTree>
    <p:extLst>
      <p:ext uri="{BB962C8B-B14F-4D97-AF65-F5344CB8AC3E}">
        <p14:creationId xmlns:p14="http://schemas.microsoft.com/office/powerpoint/2010/main" val="298039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BBA18EF-8AED-4FF5-980C-EE849C81E899}"/>
              </a:ext>
            </a:extLst>
          </p:cNvPr>
          <p:cNvSpPr txBox="1">
            <a:spLocks/>
          </p:cNvSpPr>
          <p:nvPr/>
        </p:nvSpPr>
        <p:spPr>
          <a:xfrm>
            <a:off x="838200" y="1768"/>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Results</a:t>
            </a:r>
            <a:endParaRPr lang="en-US" sz="3200" dirty="0"/>
          </a:p>
        </p:txBody>
      </p:sp>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838200" y="765483"/>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endParaRPr lang="en-US" sz="1800" dirty="0"/>
          </a:p>
          <a:p>
            <a:pPr lvl="1">
              <a:buFont typeface="Wingdings" panose="05000000000000000000" pitchFamily="2" charset="2"/>
              <a:buChar char="§"/>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p:txBody>
      </p:sp>
      <p:sp>
        <p:nvSpPr>
          <p:cNvPr id="5" name="TextBox 4"/>
          <p:cNvSpPr txBox="1"/>
          <p:nvPr/>
        </p:nvSpPr>
        <p:spPr>
          <a:xfrm>
            <a:off x="2114550" y="57597"/>
            <a:ext cx="8439150" cy="707886"/>
          </a:xfrm>
          <a:prstGeom prst="rect">
            <a:avLst/>
          </a:prstGeom>
          <a:noFill/>
        </p:spPr>
        <p:txBody>
          <a:bodyPr wrap="square" rtlCol="0">
            <a:spAutoFit/>
          </a:bodyPr>
          <a:lstStyle/>
          <a:p>
            <a:pPr algn="ctr"/>
            <a:r>
              <a:rPr lang="en-US" sz="2000" b="1" dirty="0">
                <a:latin typeface="Gill Sans MT" panose="020B0502020104020203" pitchFamily="34" charset="0"/>
              </a:rPr>
              <a:t>Impact analysis – FTA All Sectors Phase -1- (monthly average exports-USD’000) </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69"/>
            <a:ext cx="12192000" cy="708834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4235518336"/>
              </p:ext>
            </p:extLst>
          </p:nvPr>
        </p:nvGraphicFramePr>
        <p:xfrm>
          <a:off x="0" y="829993"/>
          <a:ext cx="12027877" cy="5945220"/>
        </p:xfrm>
        <a:graphic>
          <a:graphicData uri="http://schemas.openxmlformats.org/drawingml/2006/table">
            <a:tbl>
              <a:tblPr>
                <a:tableStyleId>{22838BEF-8BB2-4498-84A7-C5851F593DF1}</a:tableStyleId>
              </a:tblPr>
              <a:tblGrid>
                <a:gridCol w="828318">
                  <a:extLst>
                    <a:ext uri="{9D8B030D-6E8A-4147-A177-3AD203B41FA5}">
                      <a16:colId xmlns:a16="http://schemas.microsoft.com/office/drawing/2014/main" val="20000"/>
                    </a:ext>
                  </a:extLst>
                </a:gridCol>
                <a:gridCol w="828318">
                  <a:extLst>
                    <a:ext uri="{9D8B030D-6E8A-4147-A177-3AD203B41FA5}">
                      <a16:colId xmlns:a16="http://schemas.microsoft.com/office/drawing/2014/main" val="20001"/>
                    </a:ext>
                  </a:extLst>
                </a:gridCol>
                <a:gridCol w="1876028">
                  <a:extLst>
                    <a:ext uri="{9D8B030D-6E8A-4147-A177-3AD203B41FA5}">
                      <a16:colId xmlns:a16="http://schemas.microsoft.com/office/drawing/2014/main" val="20002"/>
                    </a:ext>
                  </a:extLst>
                </a:gridCol>
                <a:gridCol w="1005828">
                  <a:extLst>
                    <a:ext uri="{9D8B030D-6E8A-4147-A177-3AD203B41FA5}">
                      <a16:colId xmlns:a16="http://schemas.microsoft.com/office/drawing/2014/main" val="20003"/>
                    </a:ext>
                  </a:extLst>
                </a:gridCol>
                <a:gridCol w="949115">
                  <a:extLst>
                    <a:ext uri="{9D8B030D-6E8A-4147-A177-3AD203B41FA5}">
                      <a16:colId xmlns:a16="http://schemas.microsoft.com/office/drawing/2014/main" val="20004"/>
                    </a:ext>
                  </a:extLst>
                </a:gridCol>
                <a:gridCol w="1173454">
                  <a:extLst>
                    <a:ext uri="{9D8B030D-6E8A-4147-A177-3AD203B41FA5}">
                      <a16:colId xmlns:a16="http://schemas.microsoft.com/office/drawing/2014/main" val="20005"/>
                    </a:ext>
                  </a:extLst>
                </a:gridCol>
                <a:gridCol w="1173454">
                  <a:extLst>
                    <a:ext uri="{9D8B030D-6E8A-4147-A177-3AD203B41FA5}">
                      <a16:colId xmlns:a16="http://schemas.microsoft.com/office/drawing/2014/main" val="20006"/>
                    </a:ext>
                  </a:extLst>
                </a:gridCol>
                <a:gridCol w="1069910">
                  <a:extLst>
                    <a:ext uri="{9D8B030D-6E8A-4147-A177-3AD203B41FA5}">
                      <a16:colId xmlns:a16="http://schemas.microsoft.com/office/drawing/2014/main" val="20007"/>
                    </a:ext>
                  </a:extLst>
                </a:gridCol>
                <a:gridCol w="1069910">
                  <a:extLst>
                    <a:ext uri="{9D8B030D-6E8A-4147-A177-3AD203B41FA5}">
                      <a16:colId xmlns:a16="http://schemas.microsoft.com/office/drawing/2014/main" val="20008"/>
                    </a:ext>
                  </a:extLst>
                </a:gridCol>
                <a:gridCol w="2053542">
                  <a:extLst>
                    <a:ext uri="{9D8B030D-6E8A-4147-A177-3AD203B41FA5}">
                      <a16:colId xmlns:a16="http://schemas.microsoft.com/office/drawing/2014/main" val="20009"/>
                    </a:ext>
                  </a:extLst>
                </a:gridCol>
              </a:tblGrid>
              <a:tr h="136298">
                <a:tc rowSpan="2">
                  <a:txBody>
                    <a:bodyPr/>
                    <a:lstStyle/>
                    <a:p>
                      <a:pPr algn="ctr" fontAlgn="b"/>
                      <a:r>
                        <a:rPr lang="en-US" sz="1200" b="1" u="none" strike="noStrike" dirty="0">
                          <a:solidFill>
                            <a:schemeClr val="bg1"/>
                          </a:solidFill>
                          <a:effectLst/>
                        </a:rPr>
                        <a:t> </a:t>
                      </a:r>
                      <a:endParaRPr lang="en-US" sz="1200" b="1" i="0" u="none" strike="noStrike" dirty="0">
                        <a:solidFill>
                          <a:schemeClr val="bg1"/>
                        </a:solidFill>
                        <a:effectLst/>
                        <a:latin typeface="Calibri" panose="020F0502020204030204" pitchFamily="34" charset="0"/>
                      </a:endParaRPr>
                    </a:p>
                    <a:p>
                      <a:pPr algn="ctr" fontAlgn="b"/>
                      <a:r>
                        <a:rPr lang="en-US" sz="1200" b="1" u="none" strike="noStrike" dirty="0">
                          <a:solidFill>
                            <a:schemeClr val="bg1"/>
                          </a:solidFill>
                          <a:effectLst/>
                        </a:rPr>
                        <a:t>S.no</a:t>
                      </a:r>
                      <a:endParaRPr lang="en-US" sz="1200" b="1" i="0" u="none" strike="noStrike" dirty="0">
                        <a:solidFill>
                          <a:schemeClr val="bg1"/>
                        </a:solidFill>
                        <a:effectLst/>
                        <a:latin typeface="Calibri" panose="020F0502020204030204" pitchFamily="34" charset="0"/>
                      </a:endParaRPr>
                    </a:p>
                  </a:txBody>
                  <a:tcPr marL="3546" marR="3546" marT="3546" marB="0" anchor="ctr">
                    <a:solidFill>
                      <a:srgbClr val="002060"/>
                    </a:solidFill>
                  </a:tcPr>
                </a:tc>
                <a:tc rowSpan="2">
                  <a:txBody>
                    <a:bodyPr/>
                    <a:lstStyle/>
                    <a:p>
                      <a:pPr algn="ctr" fontAlgn="b"/>
                      <a:r>
                        <a:rPr lang="en-US" sz="1200" b="1" u="none" strike="noStrike" dirty="0">
                          <a:solidFill>
                            <a:schemeClr val="bg1"/>
                          </a:solidFill>
                          <a:effectLst/>
                        </a:rPr>
                        <a:t> </a:t>
                      </a:r>
                      <a:endParaRPr lang="en-US" sz="1200" b="1" i="0" u="none" strike="noStrike" dirty="0">
                        <a:solidFill>
                          <a:schemeClr val="bg1"/>
                        </a:solidFill>
                        <a:effectLst/>
                        <a:latin typeface="Calibri" panose="020F0502020204030204" pitchFamily="34" charset="0"/>
                      </a:endParaRPr>
                    </a:p>
                    <a:p>
                      <a:pPr algn="ctr" fontAlgn="b"/>
                      <a:r>
                        <a:rPr lang="en-US" sz="1200" b="1" u="none" strike="noStrike" dirty="0">
                          <a:solidFill>
                            <a:schemeClr val="bg1"/>
                          </a:solidFill>
                          <a:effectLst/>
                        </a:rPr>
                        <a:t>Chapters</a:t>
                      </a:r>
                      <a:endParaRPr lang="en-US" sz="1200" b="1" i="0" u="none" strike="noStrike" dirty="0">
                        <a:solidFill>
                          <a:schemeClr val="bg1"/>
                        </a:solidFill>
                        <a:effectLst/>
                        <a:latin typeface="Calibri" panose="020F0502020204030204" pitchFamily="34" charset="0"/>
                      </a:endParaRPr>
                    </a:p>
                  </a:txBody>
                  <a:tcPr marL="3546" marR="3546" marT="3546" marB="0" anchor="ctr">
                    <a:solidFill>
                      <a:srgbClr val="002060"/>
                    </a:solidFill>
                  </a:tcPr>
                </a:tc>
                <a:tc rowSpan="2">
                  <a:txBody>
                    <a:bodyPr/>
                    <a:lstStyle/>
                    <a:p>
                      <a:pPr algn="ctr" fontAlgn="b"/>
                      <a:r>
                        <a:rPr lang="en-US" sz="1200" b="1" u="none" strike="noStrike" dirty="0">
                          <a:solidFill>
                            <a:schemeClr val="bg1"/>
                          </a:solidFill>
                          <a:effectLst/>
                        </a:rPr>
                        <a:t> </a:t>
                      </a:r>
                      <a:endParaRPr lang="en-US" sz="1200" b="1" i="0" u="none" strike="noStrike" dirty="0">
                        <a:solidFill>
                          <a:schemeClr val="bg1"/>
                        </a:solidFill>
                        <a:effectLst/>
                        <a:latin typeface="Calibri" panose="020F0502020204030204" pitchFamily="34" charset="0"/>
                      </a:endParaRPr>
                    </a:p>
                    <a:p>
                      <a:pPr algn="ctr" fontAlgn="b"/>
                      <a:r>
                        <a:rPr lang="en-US" sz="1200" b="1" u="none" strike="noStrike" dirty="0">
                          <a:solidFill>
                            <a:schemeClr val="bg1"/>
                          </a:solidFill>
                          <a:effectLst/>
                        </a:rPr>
                        <a:t>Categories</a:t>
                      </a:r>
                      <a:endParaRPr lang="en-US" sz="1200" b="1" i="0" u="none" strike="noStrike" dirty="0">
                        <a:solidFill>
                          <a:schemeClr val="bg1"/>
                        </a:solidFill>
                        <a:effectLst/>
                        <a:latin typeface="Calibri" panose="020F0502020204030204" pitchFamily="34" charset="0"/>
                      </a:endParaRPr>
                    </a:p>
                  </a:txBody>
                  <a:tcPr marL="3546" marR="3546" marT="3546" marB="0" anchor="ctr">
                    <a:solidFill>
                      <a:srgbClr val="002060"/>
                    </a:solidFill>
                  </a:tcPr>
                </a:tc>
                <a:tc>
                  <a:txBody>
                    <a:bodyPr/>
                    <a:lstStyle/>
                    <a:p>
                      <a:pPr algn="ctr" fontAlgn="b"/>
                      <a:r>
                        <a:rPr lang="en-US" sz="1200" b="1" u="none" strike="noStrike" dirty="0">
                          <a:solidFill>
                            <a:schemeClr val="bg1"/>
                          </a:solidFill>
                          <a:effectLst/>
                        </a:rPr>
                        <a:t>Pre-FTA</a:t>
                      </a:r>
                      <a:endParaRPr lang="en-US" sz="1200" b="1" i="0" u="none" strike="noStrike" dirty="0">
                        <a:solidFill>
                          <a:schemeClr val="bg1"/>
                        </a:solidFill>
                        <a:effectLst/>
                        <a:latin typeface="Calibri" panose="020F0502020204030204" pitchFamily="34" charset="0"/>
                      </a:endParaRPr>
                    </a:p>
                  </a:txBody>
                  <a:tcPr marL="3546" marR="3546" marT="3546" marB="0" anchor="ctr">
                    <a:solidFill>
                      <a:srgbClr val="002060"/>
                    </a:solidFill>
                  </a:tcPr>
                </a:tc>
                <a:tc>
                  <a:txBody>
                    <a:bodyPr/>
                    <a:lstStyle/>
                    <a:p>
                      <a:pPr algn="ctr" fontAlgn="b"/>
                      <a:r>
                        <a:rPr lang="en-US" sz="1200" b="1" u="none" strike="noStrike" dirty="0">
                          <a:solidFill>
                            <a:schemeClr val="bg1"/>
                          </a:solidFill>
                          <a:effectLst/>
                        </a:rPr>
                        <a:t>Pre-FTA</a:t>
                      </a:r>
                      <a:endParaRPr lang="en-US" sz="1200" b="1" i="0" u="none" strike="noStrike" dirty="0">
                        <a:solidFill>
                          <a:schemeClr val="bg1"/>
                        </a:solidFill>
                        <a:effectLst/>
                        <a:latin typeface="Calibri" panose="020F0502020204030204" pitchFamily="34" charset="0"/>
                      </a:endParaRPr>
                    </a:p>
                  </a:txBody>
                  <a:tcPr marL="3546" marR="3546" marT="3546" marB="0" anchor="ctr">
                    <a:solidFill>
                      <a:srgbClr val="002060"/>
                    </a:solidFill>
                  </a:tcPr>
                </a:tc>
                <a:tc>
                  <a:txBody>
                    <a:bodyPr/>
                    <a:lstStyle/>
                    <a:p>
                      <a:pPr algn="ctr" fontAlgn="b"/>
                      <a:r>
                        <a:rPr lang="en-US" sz="1200" b="1" u="none" strike="noStrike" dirty="0">
                          <a:solidFill>
                            <a:schemeClr val="bg1"/>
                          </a:solidFill>
                          <a:effectLst/>
                        </a:rPr>
                        <a:t>Post-FTA</a:t>
                      </a:r>
                      <a:endParaRPr lang="en-US" sz="1200" b="1" i="0" u="none" strike="noStrike" dirty="0">
                        <a:solidFill>
                          <a:schemeClr val="bg1"/>
                        </a:solidFill>
                        <a:effectLst/>
                        <a:latin typeface="Calibri" panose="020F0502020204030204" pitchFamily="34" charset="0"/>
                      </a:endParaRPr>
                    </a:p>
                  </a:txBody>
                  <a:tcPr marL="3546" marR="3546" marT="3546" marB="0" anchor="ctr">
                    <a:solidFill>
                      <a:srgbClr val="002060"/>
                    </a:solidFill>
                  </a:tcPr>
                </a:tc>
                <a:tc>
                  <a:txBody>
                    <a:bodyPr/>
                    <a:lstStyle/>
                    <a:p>
                      <a:pPr algn="ctr" fontAlgn="b"/>
                      <a:r>
                        <a:rPr lang="en-US" sz="1200" b="1" u="none" strike="noStrike" dirty="0">
                          <a:solidFill>
                            <a:schemeClr val="bg1"/>
                          </a:solidFill>
                          <a:effectLst/>
                        </a:rPr>
                        <a:t>Post-FTA</a:t>
                      </a:r>
                      <a:endParaRPr lang="en-US" sz="1200" b="1" i="0" u="none" strike="noStrike" dirty="0">
                        <a:solidFill>
                          <a:schemeClr val="bg1"/>
                        </a:solidFill>
                        <a:effectLst/>
                        <a:latin typeface="Calibri" panose="020F0502020204030204" pitchFamily="34" charset="0"/>
                      </a:endParaRPr>
                    </a:p>
                  </a:txBody>
                  <a:tcPr marL="3546" marR="3546" marT="3546" marB="0" anchor="ctr">
                    <a:solidFill>
                      <a:srgbClr val="002060"/>
                    </a:solidFill>
                  </a:tcPr>
                </a:tc>
                <a:tc>
                  <a:txBody>
                    <a:bodyPr/>
                    <a:lstStyle/>
                    <a:p>
                      <a:pPr algn="ctr" fontAlgn="b"/>
                      <a:r>
                        <a:rPr lang="en-US" sz="1200" b="1" u="none" strike="noStrike">
                          <a:solidFill>
                            <a:schemeClr val="bg1"/>
                          </a:solidFill>
                          <a:effectLst/>
                        </a:rPr>
                        <a:t>Pre-Post</a:t>
                      </a:r>
                      <a:endParaRPr lang="en-US" sz="1200" b="1" i="0" u="none" strike="noStrike">
                        <a:solidFill>
                          <a:schemeClr val="bg1"/>
                        </a:solidFill>
                        <a:effectLst/>
                        <a:latin typeface="Calibri" panose="020F0502020204030204" pitchFamily="34" charset="0"/>
                      </a:endParaRPr>
                    </a:p>
                  </a:txBody>
                  <a:tcPr marL="3546" marR="3546" marT="3546" marB="0" anchor="ctr">
                    <a:solidFill>
                      <a:srgbClr val="002060"/>
                    </a:solidFill>
                  </a:tcPr>
                </a:tc>
                <a:tc>
                  <a:txBody>
                    <a:bodyPr/>
                    <a:lstStyle/>
                    <a:p>
                      <a:pPr algn="ctr" fontAlgn="b"/>
                      <a:r>
                        <a:rPr lang="en-US" sz="1200" b="1" u="none" strike="noStrike">
                          <a:solidFill>
                            <a:schemeClr val="bg1"/>
                          </a:solidFill>
                          <a:effectLst/>
                        </a:rPr>
                        <a:t>Pre-Post</a:t>
                      </a:r>
                      <a:endParaRPr lang="en-US" sz="1200" b="1" i="0" u="none" strike="noStrike">
                        <a:solidFill>
                          <a:schemeClr val="bg1"/>
                        </a:solidFill>
                        <a:effectLst/>
                        <a:latin typeface="Calibri" panose="020F0502020204030204" pitchFamily="34" charset="0"/>
                      </a:endParaRPr>
                    </a:p>
                  </a:txBody>
                  <a:tcPr marL="3546" marR="3546" marT="3546" marB="0" anchor="ctr">
                    <a:solidFill>
                      <a:srgbClr val="002060"/>
                    </a:solidFill>
                  </a:tcPr>
                </a:tc>
                <a:tc rowSpan="2">
                  <a:txBody>
                    <a:bodyPr/>
                    <a:lstStyle/>
                    <a:p>
                      <a:pPr algn="ctr" fontAlgn="b"/>
                      <a:r>
                        <a:rPr lang="en-US" sz="1200" b="1" u="none" strike="noStrike" dirty="0">
                          <a:solidFill>
                            <a:schemeClr val="bg1"/>
                          </a:solidFill>
                          <a:effectLst/>
                        </a:rPr>
                        <a:t> </a:t>
                      </a:r>
                      <a:endParaRPr lang="en-US" sz="1200" b="1" i="0" u="none" strike="noStrike" dirty="0">
                        <a:solidFill>
                          <a:schemeClr val="bg1"/>
                        </a:solidFill>
                        <a:effectLst/>
                        <a:latin typeface="Calibri" panose="020F0502020204030204" pitchFamily="34" charset="0"/>
                      </a:endParaRPr>
                    </a:p>
                    <a:p>
                      <a:pPr algn="ctr" fontAlgn="b"/>
                      <a:r>
                        <a:rPr lang="en-US" sz="1200" b="1" u="none" strike="noStrike" dirty="0">
                          <a:solidFill>
                            <a:schemeClr val="bg1"/>
                          </a:solidFill>
                          <a:effectLst/>
                        </a:rPr>
                        <a:t>Difference in Differences</a:t>
                      </a:r>
                      <a:endParaRPr lang="en-US" sz="1200" b="1" i="0" u="none" strike="noStrike" dirty="0">
                        <a:solidFill>
                          <a:schemeClr val="bg1"/>
                        </a:solidFill>
                        <a:effectLst/>
                        <a:latin typeface="Calibri" panose="020F0502020204030204" pitchFamily="34" charset="0"/>
                      </a:endParaRPr>
                    </a:p>
                  </a:txBody>
                  <a:tcPr marL="3546" marR="3546" marT="3546" marB="0" anchor="ctr">
                    <a:solidFill>
                      <a:srgbClr val="002060"/>
                    </a:solidFill>
                  </a:tcPr>
                </a:tc>
                <a:extLst>
                  <a:ext uri="{0D108BD9-81ED-4DB2-BD59-A6C34878D82A}">
                    <a16:rowId xmlns:a16="http://schemas.microsoft.com/office/drawing/2014/main" val="10000"/>
                  </a:ext>
                </a:extLst>
              </a:tr>
              <a:tr h="103277">
                <a:tc vMerge="1">
                  <a:txBody>
                    <a:bodyPr/>
                    <a:lstStyle/>
                    <a:p>
                      <a:pPr algn="ctr" fontAlgn="b"/>
                      <a:endParaRPr lang="en-US" sz="1200" b="1" i="0" u="none" strike="noStrike" dirty="0">
                        <a:solidFill>
                          <a:schemeClr val="bg1"/>
                        </a:solidFill>
                        <a:effectLst/>
                        <a:latin typeface="Calibri" panose="020F0502020204030204" pitchFamily="34" charset="0"/>
                      </a:endParaRPr>
                    </a:p>
                  </a:txBody>
                  <a:tcPr marL="3546" marR="3546" marT="3546" marB="0" anchor="b">
                    <a:solidFill>
                      <a:srgbClr val="002060"/>
                    </a:solidFill>
                  </a:tcPr>
                </a:tc>
                <a:tc vMerge="1">
                  <a:txBody>
                    <a:bodyPr/>
                    <a:lstStyle/>
                    <a:p>
                      <a:pPr algn="ctr" fontAlgn="b"/>
                      <a:endParaRPr lang="en-US" sz="1200" b="1" i="0" u="none" strike="noStrike" dirty="0">
                        <a:solidFill>
                          <a:schemeClr val="bg1"/>
                        </a:solidFill>
                        <a:effectLst/>
                        <a:latin typeface="Calibri" panose="020F0502020204030204" pitchFamily="34" charset="0"/>
                      </a:endParaRPr>
                    </a:p>
                  </a:txBody>
                  <a:tcPr marL="3546" marR="3546" marT="3546" marB="0" anchor="b">
                    <a:solidFill>
                      <a:srgbClr val="002060"/>
                    </a:solidFill>
                  </a:tcPr>
                </a:tc>
                <a:tc vMerge="1">
                  <a:txBody>
                    <a:bodyPr/>
                    <a:lstStyle/>
                    <a:p>
                      <a:pPr algn="ctr" fontAlgn="b"/>
                      <a:endParaRPr lang="en-US" sz="1200" b="1" i="0" u="none" strike="noStrike" dirty="0">
                        <a:solidFill>
                          <a:schemeClr val="bg1"/>
                        </a:solidFill>
                        <a:effectLst/>
                        <a:latin typeface="Calibri" panose="020F0502020204030204" pitchFamily="34" charset="0"/>
                      </a:endParaRPr>
                    </a:p>
                  </a:txBody>
                  <a:tcPr marL="3546" marR="3546" marT="3546" marB="0" anchor="b">
                    <a:solidFill>
                      <a:srgbClr val="002060"/>
                    </a:solidFill>
                  </a:tcPr>
                </a:tc>
                <a:tc>
                  <a:txBody>
                    <a:bodyPr/>
                    <a:lstStyle/>
                    <a:p>
                      <a:pPr algn="ctr" fontAlgn="b"/>
                      <a:r>
                        <a:rPr lang="en-US" sz="1200" b="1" u="none" strike="noStrike" dirty="0">
                          <a:solidFill>
                            <a:schemeClr val="bg1"/>
                          </a:solidFill>
                          <a:effectLst/>
                        </a:rPr>
                        <a:t>All </a:t>
                      </a:r>
                      <a:r>
                        <a:rPr lang="en-US" sz="1200" b="1" u="none" strike="noStrike" dirty="0" err="1">
                          <a:solidFill>
                            <a:schemeClr val="bg1"/>
                          </a:solidFill>
                          <a:effectLst/>
                        </a:rPr>
                        <a:t>Categ</a:t>
                      </a:r>
                      <a:endParaRPr lang="en-US" sz="1200" b="1" i="0" u="none" strike="noStrike" dirty="0">
                        <a:solidFill>
                          <a:schemeClr val="bg1"/>
                        </a:solidFill>
                        <a:effectLst/>
                        <a:latin typeface="Calibri" panose="020F0502020204030204" pitchFamily="34" charset="0"/>
                      </a:endParaRPr>
                    </a:p>
                  </a:txBody>
                  <a:tcPr marL="3546" marR="3546" marT="3546" marB="0" anchor="ctr">
                    <a:solidFill>
                      <a:srgbClr val="002060"/>
                    </a:solidFill>
                  </a:tcPr>
                </a:tc>
                <a:tc>
                  <a:txBody>
                    <a:bodyPr/>
                    <a:lstStyle/>
                    <a:p>
                      <a:pPr algn="ctr" fontAlgn="b"/>
                      <a:r>
                        <a:rPr lang="en-US" sz="1200" b="1" u="none" strike="noStrike" dirty="0">
                          <a:solidFill>
                            <a:schemeClr val="bg1"/>
                          </a:solidFill>
                          <a:effectLst/>
                        </a:rPr>
                        <a:t>Treatment</a:t>
                      </a:r>
                      <a:endParaRPr lang="en-US" sz="1200" b="1" i="0" u="none" strike="noStrike" dirty="0">
                        <a:solidFill>
                          <a:schemeClr val="bg1"/>
                        </a:solidFill>
                        <a:effectLst/>
                        <a:latin typeface="Calibri" panose="020F0502020204030204" pitchFamily="34" charset="0"/>
                      </a:endParaRPr>
                    </a:p>
                  </a:txBody>
                  <a:tcPr marL="3546" marR="3546" marT="3546" marB="0" anchor="ctr">
                    <a:solidFill>
                      <a:srgbClr val="002060"/>
                    </a:solidFill>
                  </a:tcPr>
                </a:tc>
                <a:tc>
                  <a:txBody>
                    <a:bodyPr/>
                    <a:lstStyle/>
                    <a:p>
                      <a:pPr algn="ctr" fontAlgn="b"/>
                      <a:r>
                        <a:rPr lang="en-US" sz="1200" b="1" u="none" strike="noStrike" dirty="0">
                          <a:solidFill>
                            <a:schemeClr val="bg1"/>
                          </a:solidFill>
                          <a:effectLst/>
                        </a:rPr>
                        <a:t>All </a:t>
                      </a:r>
                      <a:r>
                        <a:rPr lang="en-US" sz="1200" b="1" u="none" strike="noStrike" dirty="0" err="1">
                          <a:solidFill>
                            <a:schemeClr val="bg1"/>
                          </a:solidFill>
                          <a:effectLst/>
                        </a:rPr>
                        <a:t>Categ</a:t>
                      </a:r>
                      <a:endParaRPr lang="en-US" sz="1200" b="1" i="0" u="none" strike="noStrike" dirty="0">
                        <a:solidFill>
                          <a:schemeClr val="bg1"/>
                        </a:solidFill>
                        <a:effectLst/>
                        <a:latin typeface="Calibri" panose="020F0502020204030204" pitchFamily="34" charset="0"/>
                      </a:endParaRPr>
                    </a:p>
                  </a:txBody>
                  <a:tcPr marL="3546" marR="3546" marT="3546" marB="0" anchor="ctr">
                    <a:solidFill>
                      <a:srgbClr val="002060"/>
                    </a:solidFill>
                  </a:tcPr>
                </a:tc>
                <a:tc>
                  <a:txBody>
                    <a:bodyPr/>
                    <a:lstStyle/>
                    <a:p>
                      <a:pPr algn="ctr" fontAlgn="b"/>
                      <a:r>
                        <a:rPr lang="en-US" sz="1200" b="1" u="none" strike="noStrike" dirty="0">
                          <a:solidFill>
                            <a:schemeClr val="bg1"/>
                          </a:solidFill>
                          <a:effectLst/>
                        </a:rPr>
                        <a:t>Treatment</a:t>
                      </a:r>
                      <a:endParaRPr lang="en-US" sz="1200" b="1" i="0" u="none" strike="noStrike" dirty="0">
                        <a:solidFill>
                          <a:schemeClr val="bg1"/>
                        </a:solidFill>
                        <a:effectLst/>
                        <a:latin typeface="Calibri" panose="020F0502020204030204" pitchFamily="34" charset="0"/>
                      </a:endParaRPr>
                    </a:p>
                  </a:txBody>
                  <a:tcPr marL="3546" marR="3546" marT="3546" marB="0" anchor="ctr">
                    <a:solidFill>
                      <a:srgbClr val="002060"/>
                    </a:solidFill>
                  </a:tcPr>
                </a:tc>
                <a:tc>
                  <a:txBody>
                    <a:bodyPr/>
                    <a:lstStyle/>
                    <a:p>
                      <a:pPr algn="ctr" fontAlgn="b"/>
                      <a:r>
                        <a:rPr lang="en-US" sz="1200" b="1" u="none" strike="noStrike" dirty="0">
                          <a:solidFill>
                            <a:schemeClr val="bg1"/>
                          </a:solidFill>
                          <a:effectLst/>
                        </a:rPr>
                        <a:t>Control</a:t>
                      </a:r>
                      <a:endParaRPr lang="en-US" sz="1200" b="1" i="0" u="none" strike="noStrike" dirty="0">
                        <a:solidFill>
                          <a:schemeClr val="bg1"/>
                        </a:solidFill>
                        <a:effectLst/>
                        <a:latin typeface="Calibri" panose="020F0502020204030204" pitchFamily="34" charset="0"/>
                      </a:endParaRPr>
                    </a:p>
                  </a:txBody>
                  <a:tcPr marL="3546" marR="3546" marT="3546" marB="0" anchor="ctr">
                    <a:solidFill>
                      <a:srgbClr val="002060"/>
                    </a:solidFill>
                  </a:tcPr>
                </a:tc>
                <a:tc>
                  <a:txBody>
                    <a:bodyPr/>
                    <a:lstStyle/>
                    <a:p>
                      <a:pPr algn="ctr" fontAlgn="b"/>
                      <a:r>
                        <a:rPr lang="en-US" sz="1200" b="1" u="none" strike="noStrike" dirty="0">
                          <a:solidFill>
                            <a:schemeClr val="bg1"/>
                          </a:solidFill>
                          <a:effectLst/>
                        </a:rPr>
                        <a:t>Treatment </a:t>
                      </a:r>
                      <a:endParaRPr lang="en-US" sz="1200" b="1" i="0" u="none" strike="noStrike" dirty="0">
                        <a:solidFill>
                          <a:schemeClr val="bg1"/>
                        </a:solidFill>
                        <a:effectLst/>
                        <a:latin typeface="Calibri" panose="020F0502020204030204" pitchFamily="34" charset="0"/>
                      </a:endParaRPr>
                    </a:p>
                  </a:txBody>
                  <a:tcPr marL="3546" marR="3546" marT="3546" marB="0" anchor="ctr">
                    <a:solidFill>
                      <a:srgbClr val="002060"/>
                    </a:solidFill>
                  </a:tcPr>
                </a:tc>
                <a:tc vMerge="1">
                  <a:txBody>
                    <a:bodyPr/>
                    <a:lstStyle/>
                    <a:p>
                      <a:pPr algn="ctr" fontAlgn="b"/>
                      <a:endParaRPr lang="en-US" sz="1200" b="1" i="0" u="none" strike="noStrike" dirty="0">
                        <a:solidFill>
                          <a:schemeClr val="bg1"/>
                        </a:solidFill>
                        <a:effectLst/>
                        <a:latin typeface="Calibri" panose="020F0502020204030204" pitchFamily="34" charset="0"/>
                      </a:endParaRPr>
                    </a:p>
                  </a:txBody>
                  <a:tcPr marL="3546" marR="3546" marT="3546" marB="0" anchor="b">
                    <a:solidFill>
                      <a:srgbClr val="002060"/>
                    </a:solidFill>
                  </a:tcPr>
                </a:tc>
                <a:extLst>
                  <a:ext uri="{0D108BD9-81ED-4DB2-BD59-A6C34878D82A}">
                    <a16:rowId xmlns:a16="http://schemas.microsoft.com/office/drawing/2014/main" val="10001"/>
                  </a:ext>
                </a:extLst>
              </a:tr>
              <a:tr h="103277">
                <a:tc>
                  <a:txBody>
                    <a:bodyPr/>
                    <a:lstStyle/>
                    <a:p>
                      <a:pPr algn="ctr" fontAlgn="b"/>
                      <a:r>
                        <a:rPr lang="en-US" sz="1200" b="1" u="none" strike="noStrike" dirty="0">
                          <a:solidFill>
                            <a:srgbClr val="002060"/>
                          </a:solidFill>
                          <a:effectLst/>
                        </a:rPr>
                        <a:t>1</a:t>
                      </a:r>
                      <a:endParaRPr lang="en-US" sz="1200" b="1" i="0" u="none" strike="noStrike" dirty="0">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dirty="0">
                          <a:solidFill>
                            <a:srgbClr val="002060"/>
                          </a:solidFill>
                          <a:effectLst/>
                        </a:rPr>
                        <a:t>52</a:t>
                      </a:r>
                      <a:endParaRPr lang="en-US" sz="1200" b="1" i="0" u="none" strike="noStrike" dirty="0">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a:solidFill>
                            <a:srgbClr val="002060"/>
                          </a:solidFill>
                          <a:effectLst/>
                        </a:rPr>
                        <a:t>Raw Cotton</a:t>
                      </a:r>
                      <a:endParaRPr lang="en-US" sz="1200" b="1" i="0" u="none" strike="noStrike">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dirty="0">
                          <a:solidFill>
                            <a:srgbClr val="002060"/>
                          </a:solidFill>
                          <a:effectLst/>
                        </a:rPr>
                        <a:t>             297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20,397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1,851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85,229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1,555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64,831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63,277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02"/>
                  </a:ext>
                </a:extLst>
              </a:tr>
              <a:tr h="103277">
                <a:tc>
                  <a:txBody>
                    <a:bodyPr/>
                    <a:lstStyle/>
                    <a:p>
                      <a:pPr algn="ctr" fontAlgn="b"/>
                      <a:r>
                        <a:rPr lang="en-US" sz="1200" b="1" u="none" strike="noStrike" dirty="0">
                          <a:solidFill>
                            <a:srgbClr val="002060"/>
                          </a:solidFill>
                          <a:effectLst/>
                        </a:rPr>
                        <a:t>2</a:t>
                      </a:r>
                      <a:endParaRPr lang="en-US" sz="1200" b="1" i="0" u="none" strike="noStrike" dirty="0">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a:solidFill>
                            <a:srgbClr val="002060"/>
                          </a:solidFill>
                          <a:effectLst/>
                        </a:rPr>
                        <a:t>10</a:t>
                      </a:r>
                      <a:endParaRPr lang="en-US" sz="1200" b="1" i="0" u="none" strike="noStrike">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dirty="0">
                          <a:solidFill>
                            <a:srgbClr val="002060"/>
                          </a:solidFill>
                          <a:effectLst/>
                        </a:rPr>
                        <a:t>Cereals </a:t>
                      </a:r>
                      <a:endParaRPr lang="en-US" sz="1200" b="1" i="0" u="none" strike="noStrike" dirty="0">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dirty="0">
                          <a:solidFill>
                            <a:srgbClr val="002060"/>
                          </a:solidFill>
                          <a:effectLst/>
                        </a:rPr>
                        <a:t>             998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42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4,361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12,434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3,363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12,392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9,029 </a:t>
                      </a:r>
                      <a:endParaRPr lang="en-US" sz="1200" b="1" i="0" u="none" strike="noStrike">
                        <a:solidFill>
                          <a:srgbClr val="00206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03"/>
                  </a:ext>
                </a:extLst>
              </a:tr>
              <a:tr h="103277">
                <a:tc>
                  <a:txBody>
                    <a:bodyPr/>
                    <a:lstStyle/>
                    <a:p>
                      <a:pPr algn="ctr" fontAlgn="b"/>
                      <a:r>
                        <a:rPr lang="en-US" sz="1200" b="1" u="none" strike="noStrike">
                          <a:solidFill>
                            <a:srgbClr val="002060"/>
                          </a:solidFill>
                          <a:effectLst/>
                        </a:rPr>
                        <a:t>3</a:t>
                      </a:r>
                      <a:endParaRPr lang="en-US" sz="1200" b="1" i="0" u="none" strike="noStrike">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dirty="0">
                          <a:solidFill>
                            <a:srgbClr val="002060"/>
                          </a:solidFill>
                          <a:effectLst/>
                        </a:rPr>
                        <a:t>74</a:t>
                      </a:r>
                      <a:endParaRPr lang="en-US" sz="1200" b="1" i="0" u="none" strike="noStrike" dirty="0">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a:solidFill>
                            <a:srgbClr val="002060"/>
                          </a:solidFill>
                          <a:effectLst/>
                        </a:rPr>
                        <a:t>Copper</a:t>
                      </a:r>
                      <a:endParaRPr lang="en-US" sz="1200" b="1" i="0" u="none" strike="noStrike">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dirty="0">
                          <a:solidFill>
                            <a:srgbClr val="002060"/>
                          </a:solidFill>
                          <a:effectLst/>
                        </a:rPr>
                        <a:t>          1,000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10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4,586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5,677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3,587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5,667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2,080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04"/>
                  </a:ext>
                </a:extLst>
              </a:tr>
              <a:tr h="103277">
                <a:tc>
                  <a:txBody>
                    <a:bodyPr/>
                    <a:lstStyle/>
                    <a:p>
                      <a:pPr algn="ctr" fontAlgn="b"/>
                      <a:r>
                        <a:rPr lang="en-US" sz="1200" b="1" u="none" strike="noStrike">
                          <a:solidFill>
                            <a:srgbClr val="002060"/>
                          </a:solidFill>
                          <a:effectLst/>
                        </a:rPr>
                        <a:t>4</a:t>
                      </a:r>
                      <a:endParaRPr lang="en-US" sz="1200" b="1" i="0" u="none" strike="noStrike">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dirty="0">
                          <a:solidFill>
                            <a:srgbClr val="002060"/>
                          </a:solidFill>
                          <a:effectLst/>
                        </a:rPr>
                        <a:t>26</a:t>
                      </a:r>
                      <a:endParaRPr lang="en-US" sz="1200" b="1" i="0" u="none" strike="noStrike" dirty="0">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a:solidFill>
                            <a:srgbClr val="002060"/>
                          </a:solidFill>
                          <a:effectLst/>
                        </a:rPr>
                        <a:t>Ores</a:t>
                      </a:r>
                      <a:endParaRPr lang="en-US" sz="1200" b="1" i="0" u="none" strike="noStrike">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a:solidFill>
                            <a:srgbClr val="002060"/>
                          </a:solidFill>
                          <a:effectLst/>
                        </a:rPr>
                        <a:t>             892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3,125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4,491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8,667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3,599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5,542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1,943 </a:t>
                      </a:r>
                      <a:endParaRPr lang="en-US" sz="1200" b="1" i="0" u="none" strike="noStrike">
                        <a:solidFill>
                          <a:srgbClr val="00206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05"/>
                  </a:ext>
                </a:extLst>
              </a:tr>
              <a:tr h="103277">
                <a:tc>
                  <a:txBody>
                    <a:bodyPr/>
                    <a:lstStyle/>
                    <a:p>
                      <a:pPr algn="ctr" fontAlgn="b"/>
                      <a:r>
                        <a:rPr lang="en-US" sz="1200" b="1" u="none" strike="noStrike">
                          <a:solidFill>
                            <a:srgbClr val="002060"/>
                          </a:solidFill>
                          <a:effectLst/>
                        </a:rPr>
                        <a:t>5</a:t>
                      </a:r>
                      <a:endParaRPr lang="en-US" sz="1200" b="1" i="0" u="none" strike="noStrike">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dirty="0">
                          <a:solidFill>
                            <a:srgbClr val="002060"/>
                          </a:solidFill>
                          <a:effectLst/>
                        </a:rPr>
                        <a:t>61/62/63</a:t>
                      </a:r>
                      <a:endParaRPr lang="en-US" sz="1200" b="1" i="0" u="none" strike="noStrike" dirty="0">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dirty="0">
                          <a:solidFill>
                            <a:srgbClr val="002060"/>
                          </a:solidFill>
                          <a:effectLst/>
                        </a:rPr>
                        <a:t>Textile Clothing</a:t>
                      </a:r>
                      <a:endParaRPr lang="en-US" sz="1200" b="1" i="0" u="none" strike="noStrike" dirty="0">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a:solidFill>
                            <a:srgbClr val="002060"/>
                          </a:solidFill>
                          <a:effectLst/>
                        </a:rPr>
                        <a:t>             986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396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4,618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4,979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3,632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4,583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951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06"/>
                  </a:ext>
                </a:extLst>
              </a:tr>
              <a:tr h="103277">
                <a:tc>
                  <a:txBody>
                    <a:bodyPr/>
                    <a:lstStyle/>
                    <a:p>
                      <a:pPr algn="ctr" fontAlgn="b"/>
                      <a:r>
                        <a:rPr lang="en-US" sz="1200" b="1" u="none" strike="noStrike">
                          <a:solidFill>
                            <a:srgbClr val="002060"/>
                          </a:solidFill>
                          <a:effectLst/>
                        </a:rPr>
                        <a:t>6</a:t>
                      </a:r>
                      <a:endParaRPr lang="en-US" sz="1200" b="1" i="0" u="none" strike="noStrike">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a:solidFill>
                            <a:srgbClr val="002060"/>
                          </a:solidFill>
                          <a:effectLst/>
                        </a:rPr>
                        <a:t>3</a:t>
                      </a:r>
                      <a:endParaRPr lang="en-US" sz="1200" b="1" i="0" u="none" strike="noStrike">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dirty="0">
                          <a:solidFill>
                            <a:srgbClr val="002060"/>
                          </a:solidFill>
                          <a:effectLst/>
                        </a:rPr>
                        <a:t>Seafood</a:t>
                      </a:r>
                      <a:endParaRPr lang="en-US" sz="1200" b="1" i="0" u="none" strike="noStrike" dirty="0">
                        <a:solidFill>
                          <a:srgbClr val="002060"/>
                        </a:solidFill>
                        <a:effectLst/>
                        <a:latin typeface="Calibri" panose="020F0502020204030204" pitchFamily="34" charset="0"/>
                      </a:endParaRPr>
                    </a:p>
                  </a:txBody>
                  <a:tcPr marL="3546" marR="3546" marT="3546" marB="0" anchor="b">
                    <a:noFill/>
                  </a:tcPr>
                </a:tc>
                <a:tc>
                  <a:txBody>
                    <a:bodyPr/>
                    <a:lstStyle/>
                    <a:p>
                      <a:pPr algn="ctr" fontAlgn="b"/>
                      <a:r>
                        <a:rPr lang="en-US" sz="1200" b="1" u="none" strike="noStrike" dirty="0">
                          <a:solidFill>
                            <a:srgbClr val="002060"/>
                          </a:solidFill>
                          <a:effectLst/>
                        </a:rPr>
                        <a:t>             914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2,484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4,575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6,235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3,661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a:solidFill>
                            <a:srgbClr val="002060"/>
                          </a:solidFill>
                          <a:effectLst/>
                        </a:rPr>
                        <a:t>             3,751 </a:t>
                      </a:r>
                      <a:endParaRPr lang="en-US" sz="1200" b="1" i="0" u="none" strike="noStrike">
                        <a:solidFill>
                          <a:srgbClr val="002060"/>
                        </a:solidFill>
                        <a:effectLst/>
                        <a:latin typeface="Calibri" panose="020F0502020204030204" pitchFamily="34" charset="0"/>
                      </a:endParaRPr>
                    </a:p>
                  </a:txBody>
                  <a:tcPr marL="3546" marR="3546" marT="3546" marB="0" anchor="ctr">
                    <a:noFill/>
                  </a:tcPr>
                </a:tc>
                <a:tc>
                  <a:txBody>
                    <a:bodyPr/>
                    <a:lstStyle/>
                    <a:p>
                      <a:pPr algn="ctr" fontAlgn="b"/>
                      <a:r>
                        <a:rPr lang="en-US" sz="1200" b="1" u="none" strike="noStrike" dirty="0">
                          <a:solidFill>
                            <a:srgbClr val="002060"/>
                          </a:solidFill>
                          <a:effectLst/>
                        </a:rPr>
                        <a:t>                                          91 </a:t>
                      </a:r>
                      <a:endParaRPr lang="en-US" sz="1200" b="1" i="0" u="none" strike="noStrike" dirty="0">
                        <a:solidFill>
                          <a:srgbClr val="00206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07"/>
                  </a:ext>
                </a:extLst>
              </a:tr>
              <a:tr h="193644">
                <a:tc>
                  <a:txBody>
                    <a:bodyPr/>
                    <a:lstStyle/>
                    <a:p>
                      <a:pPr algn="ctr" fontAlgn="b"/>
                      <a:r>
                        <a:rPr lang="en-US" sz="1200" u="none" strike="noStrike">
                          <a:effectLst/>
                        </a:rPr>
                        <a:t>7</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25</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dirty="0">
                          <a:effectLst/>
                        </a:rPr>
                        <a:t>Stone </a:t>
                      </a:r>
                      <a:endParaRPr lang="en-US" sz="1200" b="0" i="0" u="none" strike="noStrike" dirty="0">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996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102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4,698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2,682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3,701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2,580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(1,121)</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08"/>
                  </a:ext>
                </a:extLst>
              </a:tr>
              <a:tr h="193644">
                <a:tc>
                  <a:txBody>
                    <a:bodyPr/>
                    <a:lstStyle/>
                    <a:p>
                      <a:pPr algn="ctr" fontAlgn="b"/>
                      <a:r>
                        <a:rPr lang="en-US" sz="1200" u="none" strike="noStrike">
                          <a:effectLst/>
                        </a:rPr>
                        <a:t>8</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22</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Spirits Beverages</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1,000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1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4,711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2,293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3,711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2,292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(1,419)</a:t>
                      </a:r>
                      <a:endParaRPr lang="en-US" sz="1200" b="0" i="0" u="none" strike="noStrike">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09"/>
                  </a:ext>
                </a:extLst>
              </a:tr>
              <a:tr h="193644">
                <a:tc>
                  <a:txBody>
                    <a:bodyPr/>
                    <a:lstStyle/>
                    <a:p>
                      <a:pPr algn="ctr" fontAlgn="b"/>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12</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Oil seeds</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991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264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4,740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1,457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3,749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1,194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(2,555)</a:t>
                      </a:r>
                      <a:endParaRPr lang="en-US" sz="1200" b="0" i="0" u="none" strike="noStrike">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10"/>
                  </a:ext>
                </a:extLst>
              </a:tr>
              <a:tr h="193644">
                <a:tc>
                  <a:txBody>
                    <a:bodyPr/>
                    <a:lstStyle/>
                    <a:p>
                      <a:pPr algn="ctr" fontAlgn="b"/>
                      <a:r>
                        <a:rPr lang="en-US" sz="1200" u="none" strike="noStrike">
                          <a:effectLst/>
                        </a:rPr>
                        <a:t>10</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42</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Leather</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dirty="0">
                          <a:effectLst/>
                        </a:rPr>
                        <a:t>             992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219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4,765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1,433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3,773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1,215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(2,558)</a:t>
                      </a:r>
                      <a:endParaRPr lang="en-US" sz="1200" b="0" i="0" u="none" strike="noStrike">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11"/>
                  </a:ext>
                </a:extLst>
              </a:tr>
              <a:tr h="193644">
                <a:tc>
                  <a:txBody>
                    <a:bodyPr/>
                    <a:lstStyle/>
                    <a:p>
                      <a:pPr algn="ctr" fontAlgn="b"/>
                      <a:r>
                        <a:rPr lang="en-US" sz="1200" u="none" strike="noStrike">
                          <a:effectLst/>
                        </a:rPr>
                        <a:t>11</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13</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Gums Lac</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991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251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4,744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1,333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3,753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1,083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(2,670)</a:t>
                      </a:r>
                      <a:endParaRPr lang="en-US" sz="1200" b="0" i="0" u="none" strike="noStrike">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12"/>
                  </a:ext>
                </a:extLst>
              </a:tr>
              <a:tr h="193644">
                <a:tc>
                  <a:txBody>
                    <a:bodyPr/>
                    <a:lstStyle/>
                    <a:p>
                      <a:pPr algn="ctr" fontAlgn="b"/>
                      <a:r>
                        <a:rPr lang="en-US" sz="1200" u="none" strike="noStrike">
                          <a:effectLst/>
                        </a:rPr>
                        <a:t>12</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8</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Fruits/Dry Fruits</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1,000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5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4,753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1,063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3,754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1,058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(2,696)</a:t>
                      </a:r>
                      <a:endParaRPr lang="en-US" sz="1200" b="0" i="0" u="none" strike="noStrike">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13"/>
                  </a:ext>
                </a:extLst>
              </a:tr>
              <a:tr h="193644">
                <a:tc>
                  <a:txBody>
                    <a:bodyPr/>
                    <a:lstStyle/>
                    <a:p>
                      <a:pPr algn="ctr" fontAlgn="b"/>
                      <a:r>
                        <a:rPr lang="en-US" sz="1200" u="none" strike="noStrike">
                          <a:effectLst/>
                        </a:rPr>
                        <a:t>13</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Optics</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997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83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4,759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892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3,762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809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(2,954)</a:t>
                      </a:r>
                      <a:endParaRPr lang="en-US" sz="1200" b="0" i="0" u="none" strike="noStrike">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14"/>
                  </a:ext>
                </a:extLst>
              </a:tr>
              <a:tr h="193644">
                <a:tc>
                  <a:txBody>
                    <a:bodyPr/>
                    <a:lstStyle/>
                    <a:p>
                      <a:pPr algn="ctr" fontAlgn="b"/>
                      <a:r>
                        <a:rPr lang="en-US" sz="1200" u="none" strike="noStrike">
                          <a:effectLst/>
                        </a:rPr>
                        <a:t>14</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84</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Machinery &amp; appliances</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990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301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4,757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952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3,768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652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(3,116)</a:t>
                      </a:r>
                      <a:endParaRPr lang="en-US" sz="1200" b="0" i="0" u="none" strike="noStrike">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15"/>
                  </a:ext>
                </a:extLst>
              </a:tr>
              <a:tr h="193644">
                <a:tc>
                  <a:txBody>
                    <a:bodyPr/>
                    <a:lstStyle/>
                    <a:p>
                      <a:pPr algn="ctr"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95</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Toys and Games</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998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56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4,779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321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3,781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265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(3,516)</a:t>
                      </a:r>
                      <a:endParaRPr lang="en-US" sz="1200" b="0" i="0" u="none" strike="noStrike">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16"/>
                  </a:ext>
                </a:extLst>
              </a:tr>
              <a:tr h="193644">
                <a:tc>
                  <a:txBody>
                    <a:bodyPr/>
                    <a:lstStyle/>
                    <a:p>
                      <a:pPr algn="ctr" fontAlgn="b"/>
                      <a:r>
                        <a:rPr lang="en-US" sz="1200" u="none" strike="noStrike">
                          <a:effectLst/>
                        </a:rPr>
                        <a:t>16</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55</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Stabple Fibres</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997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96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4,779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325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3,782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229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(3,553)</a:t>
                      </a:r>
                      <a:endParaRPr lang="en-US" sz="1200" b="0" i="0" u="none" strike="noStrike">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17"/>
                  </a:ext>
                </a:extLst>
              </a:tr>
              <a:tr h="193644">
                <a:tc>
                  <a:txBody>
                    <a:bodyPr/>
                    <a:lstStyle/>
                    <a:p>
                      <a:pPr algn="ctr" fontAlgn="b"/>
                      <a:r>
                        <a:rPr lang="en-US" sz="1200" u="none" strike="noStrike">
                          <a:effectLst/>
                        </a:rPr>
                        <a:t>17</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Meat </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1,000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5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4,782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227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3,782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222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(3,561)</a:t>
                      </a:r>
                      <a:endParaRPr lang="en-US" sz="1200" b="0" i="0" u="none" strike="noStrike">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18"/>
                  </a:ext>
                </a:extLst>
              </a:tr>
              <a:tr h="193644">
                <a:tc>
                  <a:txBody>
                    <a:bodyPr/>
                    <a:lstStyle/>
                    <a:p>
                      <a:pPr algn="ctr" fontAlgn="b"/>
                      <a:r>
                        <a:rPr lang="en-US" sz="1200" u="none" strike="noStrike">
                          <a:effectLst/>
                        </a:rPr>
                        <a:t>18</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68</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Stone, plaster,cement</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997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80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4,780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282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3,783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202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(3,581)</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19"/>
                  </a:ext>
                </a:extLst>
              </a:tr>
              <a:tr h="193644">
                <a:tc>
                  <a:txBody>
                    <a:bodyPr/>
                    <a:lstStyle/>
                    <a:p>
                      <a:pPr algn="ctr" fontAlgn="b"/>
                      <a:r>
                        <a:rPr lang="en-US" sz="1200" u="none" strike="noStrike">
                          <a:effectLst/>
                        </a:rPr>
                        <a:t>19</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7</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Vegetables</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998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54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4,782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236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3,784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182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(3,601)</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20"/>
                  </a:ext>
                </a:extLst>
              </a:tr>
              <a:tr h="193644">
                <a:tc>
                  <a:txBody>
                    <a:bodyPr/>
                    <a:lstStyle/>
                    <a:p>
                      <a:pPr algn="ctr" fontAlgn="b"/>
                      <a:r>
                        <a:rPr lang="en-US" sz="1200" u="none" strike="noStrike">
                          <a:effectLst/>
                        </a:rPr>
                        <a:t>20</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85</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Electrical &amp; equipments </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999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33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4,784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165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3,786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132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(3,654)</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21"/>
                  </a:ext>
                </a:extLst>
              </a:tr>
              <a:tr h="193644">
                <a:tc>
                  <a:txBody>
                    <a:bodyPr/>
                    <a:lstStyle/>
                    <a:p>
                      <a:pPr algn="ctr" fontAlgn="b"/>
                      <a:r>
                        <a:rPr lang="en-US" sz="1200" u="none" strike="noStrike">
                          <a:effectLst/>
                        </a:rPr>
                        <a:t>21</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71</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Precious stones</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1,000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7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4,788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67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3,788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61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(3,727)</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22"/>
                  </a:ext>
                </a:extLst>
              </a:tr>
              <a:tr h="193644">
                <a:tc>
                  <a:txBody>
                    <a:bodyPr/>
                    <a:lstStyle/>
                    <a:p>
                      <a:pPr algn="ctr" fontAlgn="b"/>
                      <a:r>
                        <a:rPr lang="en-US" sz="1200" u="none" strike="noStrike">
                          <a:effectLst/>
                        </a:rPr>
                        <a:t>22</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94</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Furniture</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1,000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4,789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40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3,789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36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(3,753)</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23"/>
                  </a:ext>
                </a:extLst>
              </a:tr>
              <a:tr h="193644">
                <a:tc>
                  <a:txBody>
                    <a:bodyPr/>
                    <a:lstStyle/>
                    <a:p>
                      <a:pPr algn="ctr" fontAlgn="b"/>
                      <a:r>
                        <a:rPr lang="en-US" sz="1200" u="none" strike="noStrike">
                          <a:effectLst/>
                        </a:rPr>
                        <a:t>23</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73</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articles of iron and steel</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998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56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4,787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91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3,789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35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(3,754)</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24"/>
                  </a:ext>
                </a:extLst>
              </a:tr>
              <a:tr h="193644">
                <a:tc>
                  <a:txBody>
                    <a:bodyPr/>
                    <a:lstStyle/>
                    <a:p>
                      <a:pPr algn="ctr" fontAlgn="b"/>
                      <a:r>
                        <a:rPr lang="en-US" sz="1200" u="none" strike="noStrike">
                          <a:effectLst/>
                        </a:rPr>
                        <a:t>24</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32</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Tanning and Dying </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1,000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11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4,789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32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3,789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21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(3,768)</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25"/>
                  </a:ext>
                </a:extLst>
              </a:tr>
              <a:tr h="193644">
                <a:tc>
                  <a:txBody>
                    <a:bodyPr/>
                    <a:lstStyle/>
                    <a:p>
                      <a:pPr algn="ctr" fontAlgn="b"/>
                      <a:r>
                        <a:rPr lang="en-US" sz="1200" u="none" strike="noStrike">
                          <a:effectLst/>
                        </a:rPr>
                        <a:t>25</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57</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Textile Flooring</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999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18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4,789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33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3,790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15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(3,775)</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26"/>
                  </a:ext>
                </a:extLst>
              </a:tr>
              <a:tr h="193644">
                <a:tc>
                  <a:txBody>
                    <a:bodyPr/>
                    <a:lstStyle/>
                    <a:p>
                      <a:pPr algn="ctr" fontAlgn="b"/>
                      <a:r>
                        <a:rPr lang="en-US" sz="1200" u="none" strike="noStrike">
                          <a:effectLst/>
                        </a:rPr>
                        <a:t>26</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30</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Pharma Products</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999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17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4,789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18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3,790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1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(3,789)</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27"/>
                  </a:ext>
                </a:extLst>
              </a:tr>
              <a:tr h="193644">
                <a:tc>
                  <a:txBody>
                    <a:bodyPr/>
                    <a:lstStyle/>
                    <a:p>
                      <a:pPr algn="ctr" fontAlgn="b"/>
                      <a:r>
                        <a:rPr lang="en-US" sz="1200" u="none" strike="noStrike">
                          <a:effectLst/>
                        </a:rPr>
                        <a:t>27</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60</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Knitted Fabrics</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999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35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4,789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34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3,790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(2)</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(3,792)</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28"/>
                  </a:ext>
                </a:extLst>
              </a:tr>
              <a:tr h="193644">
                <a:tc>
                  <a:txBody>
                    <a:bodyPr/>
                    <a:lstStyle/>
                    <a:p>
                      <a:pPr algn="ctr" fontAlgn="b"/>
                      <a:r>
                        <a:rPr lang="en-US" sz="1200" u="none" strike="noStrike">
                          <a:effectLst/>
                        </a:rPr>
                        <a:t>28</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58</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Special Woven Fabrics</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999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18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4,790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10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3,790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(8)</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(3,798)</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29"/>
                  </a:ext>
                </a:extLst>
              </a:tr>
              <a:tr h="193644">
                <a:tc>
                  <a:txBody>
                    <a:bodyPr/>
                    <a:lstStyle/>
                    <a:p>
                      <a:pPr algn="ctr" fontAlgn="b"/>
                      <a:r>
                        <a:rPr lang="en-US" sz="1200" u="none" strike="noStrike">
                          <a:effectLst/>
                        </a:rPr>
                        <a:t>29</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54</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Yarn</a:t>
                      </a:r>
                      <a:endParaRPr lang="en-US" sz="1200" b="0" i="0" u="none" strike="noStrike">
                        <a:solidFill>
                          <a:srgbClr val="000000"/>
                        </a:solidFill>
                        <a:effectLst/>
                        <a:latin typeface="Calibri" panose="020F0502020204030204" pitchFamily="34" charset="0"/>
                      </a:endParaRPr>
                    </a:p>
                  </a:txBody>
                  <a:tcPr marL="3546" marR="3546" marT="3546" marB="0" anchor="b">
                    <a:noFill/>
                  </a:tcPr>
                </a:tc>
                <a:tc>
                  <a:txBody>
                    <a:bodyPr/>
                    <a:lstStyle/>
                    <a:p>
                      <a:pPr algn="ctr" fontAlgn="b"/>
                      <a:r>
                        <a:rPr lang="en-US" sz="1200" u="none" strike="noStrike">
                          <a:effectLst/>
                        </a:rPr>
                        <a:t>             996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120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4,788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73 </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3,792 </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a:effectLst/>
                        </a:rPr>
                        <a:t>                 (47)</a:t>
                      </a:r>
                      <a:endParaRPr lang="en-US" sz="1200" b="0" i="0" u="none" strike="noStrike">
                        <a:solidFill>
                          <a:srgbClr val="000000"/>
                        </a:solidFill>
                        <a:effectLst/>
                        <a:latin typeface="Calibri" panose="020F0502020204030204" pitchFamily="34" charset="0"/>
                      </a:endParaRPr>
                    </a:p>
                  </a:txBody>
                  <a:tcPr marL="3546" marR="3546" marT="3546" marB="0" anchor="ctr">
                    <a:noFill/>
                  </a:tcPr>
                </a:tc>
                <a:tc>
                  <a:txBody>
                    <a:bodyPr/>
                    <a:lstStyle/>
                    <a:p>
                      <a:pPr algn="ctr" fontAlgn="b"/>
                      <a:r>
                        <a:rPr lang="en-US" sz="1200" u="none" strike="noStrike" dirty="0">
                          <a:effectLst/>
                        </a:rPr>
                        <a:t>                                   (3,839)</a:t>
                      </a:r>
                      <a:endParaRPr lang="en-US" sz="1200" b="0" i="0" u="none" strike="noStrike" dirty="0">
                        <a:solidFill>
                          <a:srgbClr val="000000"/>
                        </a:solidFill>
                        <a:effectLst/>
                        <a:latin typeface="Calibri" panose="020F0502020204030204" pitchFamily="34" charset="0"/>
                      </a:endParaRPr>
                    </a:p>
                  </a:txBody>
                  <a:tcPr marL="3546" marR="3546" marT="3546" marB="0" anchor="ctr">
                    <a:noFill/>
                  </a:tcPr>
                </a:tc>
                <a:extLst>
                  <a:ext uri="{0D108BD9-81ED-4DB2-BD59-A6C34878D82A}">
                    <a16:rowId xmlns:a16="http://schemas.microsoft.com/office/drawing/2014/main" val="10030"/>
                  </a:ext>
                </a:extLst>
              </a:tr>
            </a:tbl>
          </a:graphicData>
        </a:graphic>
      </p:graphicFrame>
      <p:sp>
        <p:nvSpPr>
          <p:cNvPr id="10" name="Title 1">
            <a:extLst>
              <a:ext uri="{FF2B5EF4-FFF2-40B4-BE49-F238E27FC236}">
                <a16:creationId xmlns:a16="http://schemas.microsoft.com/office/drawing/2014/main" id="{2BBA18EF-8AED-4FF5-980C-EE849C81E899}"/>
              </a:ext>
            </a:extLst>
          </p:cNvPr>
          <p:cNvSpPr txBox="1">
            <a:spLocks/>
          </p:cNvSpPr>
          <p:nvPr/>
        </p:nvSpPr>
        <p:spPr>
          <a:xfrm>
            <a:off x="590843" y="72240"/>
            <a:ext cx="10521462" cy="749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Results</a:t>
            </a:r>
            <a:endParaRPr lang="en-US" sz="3200" dirty="0"/>
          </a:p>
        </p:txBody>
      </p:sp>
      <p:sp>
        <p:nvSpPr>
          <p:cNvPr id="3" name="Rectangle 2"/>
          <p:cNvSpPr/>
          <p:nvPr/>
        </p:nvSpPr>
        <p:spPr>
          <a:xfrm>
            <a:off x="2387405" y="92832"/>
            <a:ext cx="8966395" cy="707886"/>
          </a:xfrm>
          <a:prstGeom prst="rect">
            <a:avLst/>
          </a:prstGeom>
        </p:spPr>
        <p:txBody>
          <a:bodyPr wrap="square">
            <a:spAutoFit/>
          </a:bodyPr>
          <a:lstStyle/>
          <a:p>
            <a:pPr algn="ctr"/>
            <a:r>
              <a:rPr lang="en-US" sz="2000" b="1" dirty="0">
                <a:latin typeface="Gill Sans MT" panose="020B0502020104020203" pitchFamily="34" charset="0"/>
              </a:rPr>
              <a:t>Impact analysis – FTA All Sectors Phase -1- (monthly average exports-USD’000) </a:t>
            </a:r>
          </a:p>
        </p:txBody>
      </p:sp>
    </p:spTree>
    <p:extLst>
      <p:ext uri="{BB962C8B-B14F-4D97-AF65-F5344CB8AC3E}">
        <p14:creationId xmlns:p14="http://schemas.microsoft.com/office/powerpoint/2010/main" val="1708805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7146388"/>
          </a:xfrm>
          <a:prstGeom prst="rect">
            <a:avLst/>
          </a:prstGeom>
        </p:spPr>
      </p:pic>
      <p:sp>
        <p:nvSpPr>
          <p:cNvPr id="6" name="Title 1">
            <a:extLst>
              <a:ext uri="{FF2B5EF4-FFF2-40B4-BE49-F238E27FC236}">
                <a16:creationId xmlns:a16="http://schemas.microsoft.com/office/drawing/2014/main" id="{2BBA18EF-8AED-4FF5-980C-EE849C81E899}"/>
              </a:ext>
            </a:extLst>
          </p:cNvPr>
          <p:cNvSpPr txBox="1">
            <a:spLocks/>
          </p:cNvSpPr>
          <p:nvPr/>
        </p:nvSpPr>
        <p:spPr>
          <a:xfrm>
            <a:off x="838200" y="1768"/>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Results</a:t>
            </a:r>
            <a:endParaRPr lang="en-US" sz="3200" dirty="0"/>
          </a:p>
        </p:txBody>
      </p:sp>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838200" y="765483"/>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endParaRPr lang="en-US" sz="1800" dirty="0"/>
          </a:p>
          <a:p>
            <a:pPr lvl="1">
              <a:buFont typeface="Wingdings" panose="05000000000000000000" pitchFamily="2" charset="2"/>
              <a:buChar char="§"/>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p:txBody>
      </p:sp>
      <p:sp>
        <p:nvSpPr>
          <p:cNvPr id="5" name="TextBox 4"/>
          <p:cNvSpPr txBox="1"/>
          <p:nvPr/>
        </p:nvSpPr>
        <p:spPr>
          <a:xfrm>
            <a:off x="2114550" y="57597"/>
            <a:ext cx="8439150" cy="707886"/>
          </a:xfrm>
          <a:prstGeom prst="rect">
            <a:avLst/>
          </a:prstGeom>
          <a:noFill/>
        </p:spPr>
        <p:txBody>
          <a:bodyPr wrap="square" rtlCol="0">
            <a:spAutoFit/>
          </a:bodyPr>
          <a:lstStyle/>
          <a:p>
            <a:pPr algn="ctr"/>
            <a:r>
              <a:rPr lang="en-US" sz="2000" b="1" dirty="0">
                <a:latin typeface="Gill Sans MT" panose="020B0502020104020203" pitchFamily="34" charset="0"/>
              </a:rPr>
              <a:t>Impact analysis – FTA All Sectors Phase -1- (monthly average exports-USD’000) </a:t>
            </a:r>
          </a:p>
        </p:txBody>
      </p:sp>
      <p:graphicFrame>
        <p:nvGraphicFramePr>
          <p:cNvPr id="2" name="Table 1"/>
          <p:cNvGraphicFramePr>
            <a:graphicFrameLocks noGrp="1"/>
          </p:cNvGraphicFramePr>
          <p:nvPr/>
        </p:nvGraphicFramePr>
        <p:xfrm>
          <a:off x="276226" y="779866"/>
          <a:ext cx="11601448" cy="5636688"/>
        </p:xfrm>
        <a:graphic>
          <a:graphicData uri="http://schemas.openxmlformats.org/drawingml/2006/table">
            <a:tbl>
              <a:tblPr>
                <a:tableStyleId>{BDBED569-4797-4DF1-A0F4-6AAB3CD982D8}</a:tableStyleId>
              </a:tblPr>
              <a:tblGrid>
                <a:gridCol w="590549">
                  <a:extLst>
                    <a:ext uri="{9D8B030D-6E8A-4147-A177-3AD203B41FA5}">
                      <a16:colId xmlns:a16="http://schemas.microsoft.com/office/drawing/2014/main" val="20000"/>
                    </a:ext>
                  </a:extLst>
                </a:gridCol>
                <a:gridCol w="1171575">
                  <a:extLst>
                    <a:ext uri="{9D8B030D-6E8A-4147-A177-3AD203B41FA5}">
                      <a16:colId xmlns:a16="http://schemas.microsoft.com/office/drawing/2014/main" val="20001"/>
                    </a:ext>
                  </a:extLst>
                </a:gridCol>
                <a:gridCol w="1645295">
                  <a:extLst>
                    <a:ext uri="{9D8B030D-6E8A-4147-A177-3AD203B41FA5}">
                      <a16:colId xmlns:a16="http://schemas.microsoft.com/office/drawing/2014/main" val="20002"/>
                    </a:ext>
                  </a:extLst>
                </a:gridCol>
                <a:gridCol w="970169">
                  <a:extLst>
                    <a:ext uri="{9D8B030D-6E8A-4147-A177-3AD203B41FA5}">
                      <a16:colId xmlns:a16="http://schemas.microsoft.com/office/drawing/2014/main" val="20003"/>
                    </a:ext>
                  </a:extLst>
                </a:gridCol>
                <a:gridCol w="1089761">
                  <a:extLst>
                    <a:ext uri="{9D8B030D-6E8A-4147-A177-3AD203B41FA5}">
                      <a16:colId xmlns:a16="http://schemas.microsoft.com/office/drawing/2014/main" val="20004"/>
                    </a:ext>
                  </a:extLst>
                </a:gridCol>
                <a:gridCol w="994850">
                  <a:extLst>
                    <a:ext uri="{9D8B030D-6E8A-4147-A177-3AD203B41FA5}">
                      <a16:colId xmlns:a16="http://schemas.microsoft.com/office/drawing/2014/main" val="20005"/>
                    </a:ext>
                  </a:extLst>
                </a:gridCol>
                <a:gridCol w="1094557">
                  <a:extLst>
                    <a:ext uri="{9D8B030D-6E8A-4147-A177-3AD203B41FA5}">
                      <a16:colId xmlns:a16="http://schemas.microsoft.com/office/drawing/2014/main" val="20006"/>
                    </a:ext>
                  </a:extLst>
                </a:gridCol>
                <a:gridCol w="1031978">
                  <a:extLst>
                    <a:ext uri="{9D8B030D-6E8A-4147-A177-3AD203B41FA5}">
                      <a16:colId xmlns:a16="http://schemas.microsoft.com/office/drawing/2014/main" val="20007"/>
                    </a:ext>
                  </a:extLst>
                </a:gridCol>
                <a:gridCol w="1320049">
                  <a:extLst>
                    <a:ext uri="{9D8B030D-6E8A-4147-A177-3AD203B41FA5}">
                      <a16:colId xmlns:a16="http://schemas.microsoft.com/office/drawing/2014/main" val="20008"/>
                    </a:ext>
                  </a:extLst>
                </a:gridCol>
                <a:gridCol w="1692665">
                  <a:extLst>
                    <a:ext uri="{9D8B030D-6E8A-4147-A177-3AD203B41FA5}">
                      <a16:colId xmlns:a16="http://schemas.microsoft.com/office/drawing/2014/main" val="20009"/>
                    </a:ext>
                  </a:extLst>
                </a:gridCol>
              </a:tblGrid>
              <a:tr h="512117">
                <a:tc rowSpan="2">
                  <a:txBody>
                    <a:bodyPr/>
                    <a:lstStyle/>
                    <a:p>
                      <a:pPr algn="ctr" fontAlgn="b"/>
                      <a:r>
                        <a:rPr lang="en-US" sz="2000" b="1" u="none" strike="noStrike" dirty="0">
                          <a:solidFill>
                            <a:schemeClr val="bg1"/>
                          </a:solidFill>
                          <a:effectLst/>
                          <a:latin typeface="Gill Sans MT" panose="020B0502020104020203" pitchFamily="34" charset="0"/>
                        </a:rPr>
                        <a:t> </a:t>
                      </a:r>
                      <a:endParaRPr lang="en-US" sz="2000" b="1" i="0" u="none" strike="noStrike" dirty="0">
                        <a:solidFill>
                          <a:schemeClr val="bg1"/>
                        </a:solidFill>
                        <a:effectLst/>
                        <a:latin typeface="Gill Sans MT" panose="020B0502020104020203" pitchFamily="34" charset="0"/>
                      </a:endParaRPr>
                    </a:p>
                    <a:p>
                      <a:pPr algn="ctr" fontAlgn="b"/>
                      <a:r>
                        <a:rPr lang="en-US" sz="2000" b="1" u="none" strike="noStrike" dirty="0">
                          <a:solidFill>
                            <a:schemeClr val="bg1"/>
                          </a:solidFill>
                          <a:effectLst/>
                          <a:latin typeface="Gill Sans MT" panose="020B0502020104020203" pitchFamily="34" charset="0"/>
                        </a:rPr>
                        <a:t>S.no</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rowSpan="2">
                  <a:txBody>
                    <a:bodyPr/>
                    <a:lstStyle/>
                    <a:p>
                      <a:pPr algn="ctr" fontAlgn="b"/>
                      <a:r>
                        <a:rPr lang="en-US" sz="2000" b="1" u="none" strike="noStrike" dirty="0">
                          <a:solidFill>
                            <a:schemeClr val="bg1"/>
                          </a:solidFill>
                          <a:effectLst/>
                          <a:latin typeface="Gill Sans MT" panose="020B0502020104020203" pitchFamily="34" charset="0"/>
                        </a:rPr>
                        <a:t> </a:t>
                      </a:r>
                      <a:endParaRPr lang="en-US" sz="2000" b="1" i="0" u="none" strike="noStrike" dirty="0">
                        <a:solidFill>
                          <a:schemeClr val="bg1"/>
                        </a:solidFill>
                        <a:effectLst/>
                        <a:latin typeface="Gill Sans MT" panose="020B0502020104020203" pitchFamily="34" charset="0"/>
                      </a:endParaRPr>
                    </a:p>
                    <a:p>
                      <a:pPr algn="ctr" fontAlgn="b"/>
                      <a:r>
                        <a:rPr lang="en-US" sz="2000" b="1" u="none" strike="noStrike" dirty="0">
                          <a:solidFill>
                            <a:schemeClr val="bg1"/>
                          </a:solidFill>
                          <a:effectLst/>
                          <a:latin typeface="Gill Sans MT" panose="020B0502020104020203" pitchFamily="34" charset="0"/>
                        </a:rPr>
                        <a:t>Chapters</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rowSpan="2">
                  <a:txBody>
                    <a:bodyPr/>
                    <a:lstStyle/>
                    <a:p>
                      <a:pPr algn="ctr" fontAlgn="b"/>
                      <a:r>
                        <a:rPr lang="en-US" sz="2000" b="1" u="none" strike="noStrike" dirty="0">
                          <a:solidFill>
                            <a:schemeClr val="bg1"/>
                          </a:solidFill>
                          <a:effectLst/>
                          <a:latin typeface="Gill Sans MT" panose="020B0502020104020203" pitchFamily="34" charset="0"/>
                        </a:rPr>
                        <a:t> </a:t>
                      </a:r>
                      <a:endParaRPr lang="en-US" sz="2000" b="1" i="0" u="none" strike="noStrike" dirty="0">
                        <a:solidFill>
                          <a:schemeClr val="bg1"/>
                        </a:solidFill>
                        <a:effectLst/>
                        <a:latin typeface="Gill Sans MT" panose="020B0502020104020203" pitchFamily="34" charset="0"/>
                      </a:endParaRPr>
                    </a:p>
                    <a:p>
                      <a:pPr algn="ctr" fontAlgn="b"/>
                      <a:r>
                        <a:rPr lang="en-US" sz="2000" b="1" u="none" strike="noStrike" dirty="0">
                          <a:solidFill>
                            <a:schemeClr val="bg1"/>
                          </a:solidFill>
                          <a:effectLst/>
                          <a:latin typeface="Gill Sans MT" panose="020B0502020104020203" pitchFamily="34" charset="0"/>
                        </a:rPr>
                        <a:t>Categories</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Pre-FTA</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Pre-FTA</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Post-FTA</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Post-FTA</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Pre-Post</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a:solidFill>
                            <a:schemeClr val="bg1"/>
                          </a:solidFill>
                          <a:effectLst/>
                          <a:latin typeface="Gill Sans MT" panose="020B0502020104020203" pitchFamily="34" charset="0"/>
                        </a:rPr>
                        <a:t>Pre-Post</a:t>
                      </a:r>
                      <a:endParaRPr lang="en-US" sz="2000" b="1" i="0" u="none" strike="noStrike">
                        <a:solidFill>
                          <a:schemeClr val="bg1"/>
                        </a:solidFill>
                        <a:effectLst/>
                        <a:latin typeface="Gill Sans MT" panose="020B0502020104020203" pitchFamily="34" charset="0"/>
                      </a:endParaRPr>
                    </a:p>
                  </a:txBody>
                  <a:tcPr marL="3546" marR="3546" marT="3546" marB="0" anchor="ctr">
                    <a:solidFill>
                      <a:srgbClr val="002060"/>
                    </a:solidFill>
                  </a:tcPr>
                </a:tc>
                <a:tc rowSpan="2">
                  <a:txBody>
                    <a:bodyPr/>
                    <a:lstStyle/>
                    <a:p>
                      <a:pPr algn="ctr" fontAlgn="b"/>
                      <a:r>
                        <a:rPr lang="en-US" sz="2000" b="1" u="none" strike="noStrike" dirty="0">
                          <a:solidFill>
                            <a:schemeClr val="bg1"/>
                          </a:solidFill>
                          <a:effectLst/>
                          <a:latin typeface="Gill Sans MT" panose="020B0502020104020203" pitchFamily="34" charset="0"/>
                        </a:rPr>
                        <a:t> </a:t>
                      </a:r>
                      <a:endParaRPr lang="en-US" sz="2000" b="1" i="0" u="none" strike="noStrike" dirty="0">
                        <a:solidFill>
                          <a:schemeClr val="bg1"/>
                        </a:solidFill>
                        <a:effectLst/>
                        <a:latin typeface="Gill Sans MT" panose="020B0502020104020203" pitchFamily="34" charset="0"/>
                      </a:endParaRPr>
                    </a:p>
                    <a:p>
                      <a:pPr algn="ctr" fontAlgn="b"/>
                      <a:r>
                        <a:rPr lang="en-US" sz="2000" b="1" u="none" strike="noStrike" dirty="0">
                          <a:solidFill>
                            <a:schemeClr val="bg1"/>
                          </a:solidFill>
                          <a:effectLst/>
                          <a:latin typeface="Gill Sans MT" panose="020B0502020104020203" pitchFamily="34" charset="0"/>
                        </a:rPr>
                        <a:t>Difference in Differences</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extLst>
                  <a:ext uri="{0D108BD9-81ED-4DB2-BD59-A6C34878D82A}">
                    <a16:rowId xmlns:a16="http://schemas.microsoft.com/office/drawing/2014/main" val="10000"/>
                  </a:ext>
                </a:extLst>
              </a:tr>
              <a:tr h="512117">
                <a:tc vMerge="1">
                  <a:txBody>
                    <a:bodyPr/>
                    <a:lstStyle/>
                    <a:p>
                      <a:pPr algn="ctr" fontAlgn="b"/>
                      <a:endParaRPr lang="en-US" sz="2000" b="1" i="0" u="none" strike="noStrike" dirty="0">
                        <a:solidFill>
                          <a:srgbClr val="000000"/>
                        </a:solidFill>
                        <a:effectLst/>
                        <a:latin typeface="Calibri" panose="020F0502020204030204" pitchFamily="34" charset="0"/>
                      </a:endParaRPr>
                    </a:p>
                  </a:txBody>
                  <a:tcPr marL="3546" marR="3546" marT="3546" marB="0" anchor="b"/>
                </a:tc>
                <a:tc vMerge="1">
                  <a:txBody>
                    <a:bodyPr/>
                    <a:lstStyle/>
                    <a:p>
                      <a:pPr algn="ctr" fontAlgn="b"/>
                      <a:endParaRPr lang="en-US" sz="2000" b="1" i="0" u="none" strike="noStrike" dirty="0">
                        <a:solidFill>
                          <a:srgbClr val="000000"/>
                        </a:solidFill>
                        <a:effectLst/>
                        <a:latin typeface="Calibri" panose="020F0502020204030204" pitchFamily="34" charset="0"/>
                      </a:endParaRPr>
                    </a:p>
                  </a:txBody>
                  <a:tcPr marL="3546" marR="3546" marT="3546" marB="0" anchor="b"/>
                </a:tc>
                <a:tc vMerge="1">
                  <a:txBody>
                    <a:bodyPr/>
                    <a:lstStyle/>
                    <a:p>
                      <a:pPr algn="ctr" fontAlgn="b"/>
                      <a:endParaRPr lang="en-US" sz="2000" b="1" i="0" u="none" strike="noStrike" dirty="0">
                        <a:solidFill>
                          <a:srgbClr val="000000"/>
                        </a:solidFill>
                        <a:effectLst/>
                        <a:latin typeface="Calibri" panose="020F0502020204030204" pitchFamily="34" charset="0"/>
                      </a:endParaRPr>
                    </a:p>
                  </a:txBody>
                  <a:tcPr marL="3546" marR="3546" marT="3546" marB="0" anchor="b"/>
                </a:tc>
                <a:tc>
                  <a:txBody>
                    <a:bodyPr/>
                    <a:lstStyle/>
                    <a:p>
                      <a:pPr algn="ctr" fontAlgn="b"/>
                      <a:r>
                        <a:rPr lang="en-US" sz="2000" b="1" u="none" strike="noStrike" dirty="0">
                          <a:solidFill>
                            <a:schemeClr val="bg1"/>
                          </a:solidFill>
                          <a:effectLst/>
                          <a:latin typeface="Gill Sans MT" panose="020B0502020104020203" pitchFamily="34" charset="0"/>
                        </a:rPr>
                        <a:t>All </a:t>
                      </a:r>
                      <a:r>
                        <a:rPr lang="en-US" sz="2000" b="1" u="none" strike="noStrike" dirty="0" err="1">
                          <a:solidFill>
                            <a:schemeClr val="bg1"/>
                          </a:solidFill>
                          <a:effectLst/>
                          <a:latin typeface="Gill Sans MT" panose="020B0502020104020203" pitchFamily="34" charset="0"/>
                        </a:rPr>
                        <a:t>Categ</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Treatment</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All </a:t>
                      </a:r>
                      <a:r>
                        <a:rPr lang="en-US" sz="2000" b="1" u="none" strike="noStrike" dirty="0" err="1">
                          <a:solidFill>
                            <a:schemeClr val="bg1"/>
                          </a:solidFill>
                          <a:effectLst/>
                          <a:latin typeface="Gill Sans MT" panose="020B0502020104020203" pitchFamily="34" charset="0"/>
                        </a:rPr>
                        <a:t>Categ</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Treatment</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Control</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Treatment </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vMerge="1">
                  <a:txBody>
                    <a:bodyPr/>
                    <a:lstStyle/>
                    <a:p>
                      <a:pPr algn="ctr" fontAlgn="b"/>
                      <a:endParaRPr lang="en-US" sz="2000" b="1" i="0" u="none" strike="noStrike" dirty="0">
                        <a:solidFill>
                          <a:srgbClr val="000000"/>
                        </a:solidFill>
                        <a:effectLst/>
                        <a:latin typeface="Calibri" panose="020F0502020204030204" pitchFamily="34" charset="0"/>
                      </a:endParaRPr>
                    </a:p>
                  </a:txBody>
                  <a:tcPr marL="3546" marR="3546" marT="3546" marB="0" anchor="ctr"/>
                </a:tc>
                <a:extLst>
                  <a:ext uri="{0D108BD9-81ED-4DB2-BD59-A6C34878D82A}">
                    <a16:rowId xmlns:a16="http://schemas.microsoft.com/office/drawing/2014/main" val="10001"/>
                  </a:ext>
                </a:extLst>
              </a:tr>
              <a:tr h="512117">
                <a:tc>
                  <a:txBody>
                    <a:bodyPr/>
                    <a:lstStyle/>
                    <a:p>
                      <a:pPr algn="ctr" fontAlgn="b"/>
                      <a:r>
                        <a:rPr lang="en-US" sz="2400" u="none" strike="noStrike" dirty="0">
                          <a:effectLst/>
                          <a:latin typeface="Gill Sans MT" panose="020B0502020104020203" pitchFamily="34" charset="0"/>
                        </a:rPr>
                        <a:t>1</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52</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Raw Cotton</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297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20,397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1,851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85,229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1,555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64,831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63,277 </a:t>
                      </a:r>
                      <a:endParaRPr lang="en-US" sz="2400" b="1" i="0" u="none" strike="noStrike" dirty="0">
                        <a:solidFill>
                          <a:srgbClr val="7030A0"/>
                        </a:solidFill>
                        <a:effectLst/>
                        <a:latin typeface="Gill Sans MT" panose="020B0502020104020203" pitchFamily="34" charset="0"/>
                      </a:endParaRPr>
                    </a:p>
                  </a:txBody>
                  <a:tcPr marL="3546" marR="3546" marT="3546" marB="0" anchor="ctr"/>
                </a:tc>
                <a:extLst>
                  <a:ext uri="{0D108BD9-81ED-4DB2-BD59-A6C34878D82A}">
                    <a16:rowId xmlns:a16="http://schemas.microsoft.com/office/drawing/2014/main" val="10002"/>
                  </a:ext>
                </a:extLst>
              </a:tr>
              <a:tr h="512117">
                <a:tc>
                  <a:txBody>
                    <a:bodyPr/>
                    <a:lstStyle/>
                    <a:p>
                      <a:pPr algn="ctr" fontAlgn="b"/>
                      <a:r>
                        <a:rPr lang="en-US" sz="2400" u="none" strike="noStrike">
                          <a:effectLst/>
                          <a:latin typeface="Gill Sans MT" panose="020B0502020104020203" pitchFamily="34" charset="0"/>
                        </a:rPr>
                        <a:t>2</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10</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Cereals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998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42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4,361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12,434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3,363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12,392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9,029 </a:t>
                      </a:r>
                      <a:endParaRPr lang="en-US" sz="2400" b="1" i="0" u="none" strike="noStrike">
                        <a:solidFill>
                          <a:srgbClr val="7030A0"/>
                        </a:solidFill>
                        <a:effectLst/>
                        <a:latin typeface="Gill Sans MT" panose="020B0502020104020203" pitchFamily="34" charset="0"/>
                      </a:endParaRPr>
                    </a:p>
                  </a:txBody>
                  <a:tcPr marL="3546" marR="3546" marT="3546" marB="0" anchor="ctr"/>
                </a:tc>
                <a:extLst>
                  <a:ext uri="{0D108BD9-81ED-4DB2-BD59-A6C34878D82A}">
                    <a16:rowId xmlns:a16="http://schemas.microsoft.com/office/drawing/2014/main" val="10003"/>
                  </a:ext>
                </a:extLst>
              </a:tr>
              <a:tr h="512117">
                <a:tc>
                  <a:txBody>
                    <a:bodyPr/>
                    <a:lstStyle/>
                    <a:p>
                      <a:pPr algn="ctr" fontAlgn="b"/>
                      <a:r>
                        <a:rPr lang="en-US" sz="2400" u="none" strike="noStrike">
                          <a:effectLst/>
                          <a:latin typeface="Gill Sans MT" panose="020B0502020104020203" pitchFamily="34" charset="0"/>
                        </a:rPr>
                        <a:t>3</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74</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Copper</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1,000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10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4,586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5,677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3,587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5,667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2,080 </a:t>
                      </a:r>
                      <a:endParaRPr lang="en-US" sz="2400" b="1" i="0" u="none" strike="noStrike" dirty="0">
                        <a:solidFill>
                          <a:srgbClr val="7030A0"/>
                        </a:solidFill>
                        <a:effectLst/>
                        <a:latin typeface="Gill Sans MT" panose="020B0502020104020203" pitchFamily="34" charset="0"/>
                      </a:endParaRPr>
                    </a:p>
                  </a:txBody>
                  <a:tcPr marL="3546" marR="3546" marT="3546" marB="0" anchor="ctr"/>
                </a:tc>
                <a:extLst>
                  <a:ext uri="{0D108BD9-81ED-4DB2-BD59-A6C34878D82A}">
                    <a16:rowId xmlns:a16="http://schemas.microsoft.com/office/drawing/2014/main" val="10004"/>
                  </a:ext>
                </a:extLst>
              </a:tr>
              <a:tr h="512117">
                <a:tc>
                  <a:txBody>
                    <a:bodyPr/>
                    <a:lstStyle/>
                    <a:p>
                      <a:pPr algn="ctr" fontAlgn="b"/>
                      <a:r>
                        <a:rPr lang="en-US" sz="2400" u="none" strike="noStrike">
                          <a:effectLst/>
                          <a:latin typeface="Gill Sans MT" panose="020B0502020104020203" pitchFamily="34" charset="0"/>
                        </a:rPr>
                        <a:t>4</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26</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Ores</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892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3,125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4,491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8,667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3,599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5,542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1,943 </a:t>
                      </a:r>
                      <a:endParaRPr lang="en-US" sz="2400" b="1" i="0" u="none" strike="noStrike" dirty="0">
                        <a:solidFill>
                          <a:srgbClr val="7030A0"/>
                        </a:solidFill>
                        <a:effectLst/>
                        <a:latin typeface="Gill Sans MT" panose="020B0502020104020203" pitchFamily="34" charset="0"/>
                      </a:endParaRPr>
                    </a:p>
                  </a:txBody>
                  <a:tcPr marL="3546" marR="3546" marT="3546" marB="0" anchor="ctr"/>
                </a:tc>
                <a:extLst>
                  <a:ext uri="{0D108BD9-81ED-4DB2-BD59-A6C34878D82A}">
                    <a16:rowId xmlns:a16="http://schemas.microsoft.com/office/drawing/2014/main" val="10005"/>
                  </a:ext>
                </a:extLst>
              </a:tr>
              <a:tr h="512117">
                <a:tc>
                  <a:txBody>
                    <a:bodyPr/>
                    <a:lstStyle/>
                    <a:p>
                      <a:pPr algn="ctr" fontAlgn="b"/>
                      <a:r>
                        <a:rPr lang="en-US" sz="2400" u="none" strike="noStrike">
                          <a:effectLst/>
                          <a:latin typeface="Gill Sans MT" panose="020B0502020104020203" pitchFamily="34" charset="0"/>
                        </a:rPr>
                        <a:t>5</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61/62/63</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Textile Clothing</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986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396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4,618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4,979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3,632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4,583 </a:t>
                      </a:r>
                      <a:endParaRPr lang="en-US" sz="2400" b="1" i="0" u="none" strike="noStrike" dirty="0">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951 </a:t>
                      </a:r>
                      <a:endParaRPr lang="en-US" sz="2400" b="1" i="0" u="none" strike="noStrike" dirty="0">
                        <a:solidFill>
                          <a:srgbClr val="7030A0"/>
                        </a:solidFill>
                        <a:effectLst/>
                        <a:latin typeface="Gill Sans MT" panose="020B0502020104020203" pitchFamily="34" charset="0"/>
                      </a:endParaRPr>
                    </a:p>
                  </a:txBody>
                  <a:tcPr marL="3546" marR="3546" marT="3546" marB="0" anchor="ctr"/>
                </a:tc>
                <a:extLst>
                  <a:ext uri="{0D108BD9-81ED-4DB2-BD59-A6C34878D82A}">
                    <a16:rowId xmlns:a16="http://schemas.microsoft.com/office/drawing/2014/main" val="10006"/>
                  </a:ext>
                </a:extLst>
              </a:tr>
              <a:tr h="512117">
                <a:tc>
                  <a:txBody>
                    <a:bodyPr/>
                    <a:lstStyle/>
                    <a:p>
                      <a:pPr algn="ctr" fontAlgn="b"/>
                      <a:r>
                        <a:rPr lang="en-US" sz="2400" u="none" strike="noStrike">
                          <a:effectLst/>
                          <a:latin typeface="Gill Sans MT" panose="020B0502020104020203" pitchFamily="34" charset="0"/>
                        </a:rPr>
                        <a:t>6</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3</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Seafood</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914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2,484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4,575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6,235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3,661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a:effectLst/>
                          <a:latin typeface="Gill Sans MT" panose="020B0502020104020203" pitchFamily="34" charset="0"/>
                        </a:rPr>
                        <a:t>             3,751 </a:t>
                      </a:r>
                      <a:endParaRPr lang="en-US" sz="2400" b="1" i="0" u="none" strike="noStrike">
                        <a:solidFill>
                          <a:srgbClr val="7030A0"/>
                        </a:solidFill>
                        <a:effectLst/>
                        <a:latin typeface="Gill Sans MT" panose="020B0502020104020203" pitchFamily="34" charset="0"/>
                      </a:endParaRPr>
                    </a:p>
                  </a:txBody>
                  <a:tcPr marL="3546" marR="3546" marT="3546" marB="0" anchor="ctr"/>
                </a:tc>
                <a:tc>
                  <a:txBody>
                    <a:bodyPr/>
                    <a:lstStyle/>
                    <a:p>
                      <a:pPr algn="ctr" fontAlgn="b"/>
                      <a:r>
                        <a:rPr lang="en-US" sz="2400" u="none" strike="noStrike" dirty="0">
                          <a:effectLst/>
                          <a:latin typeface="Gill Sans MT" panose="020B0502020104020203" pitchFamily="34" charset="0"/>
                        </a:rPr>
                        <a:t>                                          91 </a:t>
                      </a:r>
                      <a:endParaRPr lang="en-US" sz="2400" b="1" i="0" u="none" strike="noStrike" dirty="0">
                        <a:solidFill>
                          <a:srgbClr val="7030A0"/>
                        </a:solidFill>
                        <a:effectLst/>
                        <a:latin typeface="Gill Sans MT" panose="020B0502020104020203" pitchFamily="34" charset="0"/>
                      </a:endParaRPr>
                    </a:p>
                  </a:txBody>
                  <a:tcPr marL="3546" marR="3546" marT="3546"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63642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68"/>
            <a:ext cx="12192000" cy="6856232"/>
          </a:xfrm>
          <a:prstGeom prst="rect">
            <a:avLst/>
          </a:prstGeom>
        </p:spPr>
      </p:pic>
      <p:sp>
        <p:nvSpPr>
          <p:cNvPr id="6" name="Title 1">
            <a:extLst>
              <a:ext uri="{FF2B5EF4-FFF2-40B4-BE49-F238E27FC236}">
                <a16:creationId xmlns:a16="http://schemas.microsoft.com/office/drawing/2014/main" id="{2BBA18EF-8AED-4FF5-980C-EE849C81E899}"/>
              </a:ext>
            </a:extLst>
          </p:cNvPr>
          <p:cNvSpPr txBox="1">
            <a:spLocks/>
          </p:cNvSpPr>
          <p:nvPr/>
        </p:nvSpPr>
        <p:spPr>
          <a:xfrm>
            <a:off x="838200" y="1768"/>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Results</a:t>
            </a:r>
            <a:endParaRPr lang="en-US" sz="3200" dirty="0"/>
          </a:p>
        </p:txBody>
      </p:sp>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838200" y="765483"/>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endParaRPr lang="en-US" sz="1800" dirty="0"/>
          </a:p>
          <a:p>
            <a:pPr lvl="1">
              <a:buFont typeface="Wingdings" panose="05000000000000000000" pitchFamily="2" charset="2"/>
              <a:buChar char="§"/>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p:txBody>
      </p:sp>
      <p:sp>
        <p:nvSpPr>
          <p:cNvPr id="5" name="TextBox 4"/>
          <p:cNvSpPr txBox="1"/>
          <p:nvPr/>
        </p:nvSpPr>
        <p:spPr>
          <a:xfrm>
            <a:off x="2222402" y="296803"/>
            <a:ext cx="9969598" cy="400110"/>
          </a:xfrm>
          <a:prstGeom prst="rect">
            <a:avLst/>
          </a:prstGeom>
          <a:noFill/>
        </p:spPr>
        <p:txBody>
          <a:bodyPr wrap="square" rtlCol="0">
            <a:spAutoFit/>
          </a:bodyPr>
          <a:lstStyle/>
          <a:p>
            <a:pPr algn="ctr"/>
            <a:r>
              <a:rPr lang="en-US" sz="2000" b="1" dirty="0">
                <a:latin typeface="Gill Sans MT" panose="020B0502020104020203" pitchFamily="34" charset="0"/>
              </a:rPr>
              <a:t>Impact analysis – FTA All Sectors Phase -1- (monthly average exports-USD’000) </a:t>
            </a:r>
          </a:p>
        </p:txBody>
      </p:sp>
      <p:graphicFrame>
        <p:nvGraphicFramePr>
          <p:cNvPr id="2" name="Table 1"/>
          <p:cNvGraphicFramePr>
            <a:graphicFrameLocks noGrp="1"/>
          </p:cNvGraphicFramePr>
          <p:nvPr>
            <p:extLst>
              <p:ext uri="{D42A27DB-BD31-4B8C-83A1-F6EECF244321}">
                <p14:modId xmlns:p14="http://schemas.microsoft.com/office/powerpoint/2010/main" val="754669572"/>
              </p:ext>
            </p:extLst>
          </p:nvPr>
        </p:nvGraphicFramePr>
        <p:xfrm>
          <a:off x="209549" y="779866"/>
          <a:ext cx="11887199" cy="4905168"/>
        </p:xfrm>
        <a:graphic>
          <a:graphicData uri="http://schemas.openxmlformats.org/drawingml/2006/table">
            <a:tbl>
              <a:tblPr>
                <a:tableStyleId>{BDBED569-4797-4DF1-A0F4-6AAB3CD982D8}</a:tableStyleId>
              </a:tblPr>
              <a:tblGrid>
                <a:gridCol w="718919">
                  <a:extLst>
                    <a:ext uri="{9D8B030D-6E8A-4147-A177-3AD203B41FA5}">
                      <a16:colId xmlns:a16="http://schemas.microsoft.com/office/drawing/2014/main" val="20000"/>
                    </a:ext>
                  </a:extLst>
                </a:gridCol>
                <a:gridCol w="1167618">
                  <a:extLst>
                    <a:ext uri="{9D8B030D-6E8A-4147-A177-3AD203B41FA5}">
                      <a16:colId xmlns:a16="http://schemas.microsoft.com/office/drawing/2014/main" val="20001"/>
                    </a:ext>
                  </a:extLst>
                </a:gridCol>
                <a:gridCol w="1364566">
                  <a:extLst>
                    <a:ext uri="{9D8B030D-6E8A-4147-A177-3AD203B41FA5}">
                      <a16:colId xmlns:a16="http://schemas.microsoft.com/office/drawing/2014/main" val="20002"/>
                    </a:ext>
                  </a:extLst>
                </a:gridCol>
                <a:gridCol w="1234308">
                  <a:extLst>
                    <a:ext uri="{9D8B030D-6E8A-4147-A177-3AD203B41FA5}">
                      <a16:colId xmlns:a16="http://schemas.microsoft.com/office/drawing/2014/main" val="20003"/>
                    </a:ext>
                  </a:extLst>
                </a:gridCol>
                <a:gridCol w="938015">
                  <a:extLst>
                    <a:ext uri="{9D8B030D-6E8A-4147-A177-3AD203B41FA5}">
                      <a16:colId xmlns:a16="http://schemas.microsoft.com/office/drawing/2014/main" val="20004"/>
                    </a:ext>
                  </a:extLst>
                </a:gridCol>
                <a:gridCol w="1159729">
                  <a:extLst>
                    <a:ext uri="{9D8B030D-6E8A-4147-A177-3AD203B41FA5}">
                      <a16:colId xmlns:a16="http://schemas.microsoft.com/office/drawing/2014/main" val="20005"/>
                    </a:ext>
                  </a:extLst>
                </a:gridCol>
                <a:gridCol w="1310287">
                  <a:extLst>
                    <a:ext uri="{9D8B030D-6E8A-4147-A177-3AD203B41FA5}">
                      <a16:colId xmlns:a16="http://schemas.microsoft.com/office/drawing/2014/main" val="20006"/>
                    </a:ext>
                  </a:extLst>
                </a:gridCol>
                <a:gridCol w="1012874">
                  <a:extLst>
                    <a:ext uri="{9D8B030D-6E8A-4147-A177-3AD203B41FA5}">
                      <a16:colId xmlns:a16="http://schemas.microsoft.com/office/drawing/2014/main" val="20007"/>
                    </a:ext>
                  </a:extLst>
                </a:gridCol>
                <a:gridCol w="1322363">
                  <a:extLst>
                    <a:ext uri="{9D8B030D-6E8A-4147-A177-3AD203B41FA5}">
                      <a16:colId xmlns:a16="http://schemas.microsoft.com/office/drawing/2014/main" val="20008"/>
                    </a:ext>
                  </a:extLst>
                </a:gridCol>
                <a:gridCol w="1658520">
                  <a:extLst>
                    <a:ext uri="{9D8B030D-6E8A-4147-A177-3AD203B41FA5}">
                      <a16:colId xmlns:a16="http://schemas.microsoft.com/office/drawing/2014/main" val="20009"/>
                    </a:ext>
                  </a:extLst>
                </a:gridCol>
              </a:tblGrid>
              <a:tr h="103277">
                <a:tc rowSpan="2">
                  <a:txBody>
                    <a:bodyPr/>
                    <a:lstStyle/>
                    <a:p>
                      <a:pPr algn="ctr" fontAlgn="b"/>
                      <a:r>
                        <a:rPr lang="en-US" sz="2000" b="1" u="none" strike="noStrike" dirty="0">
                          <a:solidFill>
                            <a:schemeClr val="bg1"/>
                          </a:solidFill>
                          <a:effectLst/>
                          <a:latin typeface="Gill Sans MT" panose="020B0502020104020203" pitchFamily="34" charset="0"/>
                        </a:rPr>
                        <a:t> </a:t>
                      </a:r>
                      <a:endParaRPr lang="en-US" sz="2000" b="1" i="0" u="none" strike="noStrike" dirty="0">
                        <a:solidFill>
                          <a:schemeClr val="bg1"/>
                        </a:solidFill>
                        <a:effectLst/>
                        <a:latin typeface="Gill Sans MT" panose="020B0502020104020203" pitchFamily="34" charset="0"/>
                      </a:endParaRPr>
                    </a:p>
                    <a:p>
                      <a:pPr algn="ctr" fontAlgn="b"/>
                      <a:r>
                        <a:rPr lang="en-US" sz="2000" b="1" u="none" strike="noStrike" dirty="0">
                          <a:solidFill>
                            <a:schemeClr val="bg1"/>
                          </a:solidFill>
                          <a:effectLst/>
                          <a:latin typeface="Gill Sans MT" panose="020B0502020104020203" pitchFamily="34" charset="0"/>
                        </a:rPr>
                        <a:t>S.no</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rowSpan="2">
                  <a:txBody>
                    <a:bodyPr/>
                    <a:lstStyle/>
                    <a:p>
                      <a:pPr algn="ctr" fontAlgn="b"/>
                      <a:r>
                        <a:rPr lang="en-US" sz="2000" b="1" u="none" strike="noStrike" dirty="0">
                          <a:solidFill>
                            <a:schemeClr val="bg1"/>
                          </a:solidFill>
                          <a:effectLst/>
                          <a:latin typeface="Gill Sans MT" panose="020B0502020104020203" pitchFamily="34" charset="0"/>
                        </a:rPr>
                        <a:t> </a:t>
                      </a:r>
                      <a:endParaRPr lang="en-US" sz="2000" b="1" i="0" u="none" strike="noStrike" dirty="0">
                        <a:solidFill>
                          <a:schemeClr val="bg1"/>
                        </a:solidFill>
                        <a:effectLst/>
                        <a:latin typeface="Gill Sans MT" panose="020B0502020104020203" pitchFamily="34" charset="0"/>
                      </a:endParaRPr>
                    </a:p>
                    <a:p>
                      <a:pPr algn="ctr" fontAlgn="b"/>
                      <a:r>
                        <a:rPr lang="en-US" sz="2000" b="1" u="none" strike="noStrike" dirty="0">
                          <a:solidFill>
                            <a:schemeClr val="bg1"/>
                          </a:solidFill>
                          <a:effectLst/>
                          <a:latin typeface="Gill Sans MT" panose="020B0502020104020203" pitchFamily="34" charset="0"/>
                        </a:rPr>
                        <a:t>Chapters</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rowSpan="2">
                  <a:txBody>
                    <a:bodyPr/>
                    <a:lstStyle/>
                    <a:p>
                      <a:pPr algn="ctr" fontAlgn="b"/>
                      <a:r>
                        <a:rPr lang="en-US" sz="2000" b="1" u="none" strike="noStrike" dirty="0">
                          <a:solidFill>
                            <a:schemeClr val="bg1"/>
                          </a:solidFill>
                          <a:effectLst/>
                          <a:latin typeface="Gill Sans MT" panose="020B0502020104020203" pitchFamily="34" charset="0"/>
                        </a:rPr>
                        <a:t> </a:t>
                      </a:r>
                      <a:endParaRPr lang="en-US" sz="2000" b="1" i="0" u="none" strike="noStrike" dirty="0">
                        <a:solidFill>
                          <a:schemeClr val="bg1"/>
                        </a:solidFill>
                        <a:effectLst/>
                        <a:latin typeface="Gill Sans MT" panose="020B0502020104020203" pitchFamily="34" charset="0"/>
                      </a:endParaRPr>
                    </a:p>
                    <a:p>
                      <a:pPr algn="ctr" fontAlgn="b"/>
                      <a:r>
                        <a:rPr lang="en-US" sz="2000" b="1" u="none" strike="noStrike" dirty="0">
                          <a:solidFill>
                            <a:schemeClr val="bg1"/>
                          </a:solidFill>
                          <a:effectLst/>
                          <a:latin typeface="Gill Sans MT" panose="020B0502020104020203" pitchFamily="34" charset="0"/>
                        </a:rPr>
                        <a:t>Categories</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Pre-FTA</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Pre-FTA</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Post-FTA</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Post-FTA</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a:solidFill>
                            <a:schemeClr val="bg1"/>
                          </a:solidFill>
                          <a:effectLst/>
                          <a:latin typeface="Gill Sans MT" panose="020B0502020104020203" pitchFamily="34" charset="0"/>
                        </a:rPr>
                        <a:t>Pre-Post</a:t>
                      </a:r>
                      <a:endParaRPr lang="en-US" sz="2000" b="1" i="0" u="none" strike="noStrike">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a:solidFill>
                            <a:schemeClr val="bg1"/>
                          </a:solidFill>
                          <a:effectLst/>
                          <a:latin typeface="Gill Sans MT" panose="020B0502020104020203" pitchFamily="34" charset="0"/>
                        </a:rPr>
                        <a:t>Pre-Post</a:t>
                      </a:r>
                      <a:endParaRPr lang="en-US" sz="2000" b="1" i="0" u="none" strike="noStrike">
                        <a:solidFill>
                          <a:schemeClr val="bg1"/>
                        </a:solidFill>
                        <a:effectLst/>
                        <a:latin typeface="Gill Sans MT" panose="020B0502020104020203" pitchFamily="34" charset="0"/>
                      </a:endParaRPr>
                    </a:p>
                  </a:txBody>
                  <a:tcPr marL="3546" marR="3546" marT="3546" marB="0" anchor="ctr">
                    <a:solidFill>
                      <a:srgbClr val="002060"/>
                    </a:solidFill>
                  </a:tcPr>
                </a:tc>
                <a:tc rowSpan="2">
                  <a:txBody>
                    <a:bodyPr/>
                    <a:lstStyle/>
                    <a:p>
                      <a:pPr algn="ctr" fontAlgn="b"/>
                      <a:r>
                        <a:rPr lang="en-US" sz="2000" b="1" u="none" strike="noStrike" dirty="0">
                          <a:solidFill>
                            <a:schemeClr val="bg1"/>
                          </a:solidFill>
                          <a:effectLst/>
                          <a:latin typeface="Gill Sans MT" panose="020B0502020104020203" pitchFamily="34" charset="0"/>
                        </a:rPr>
                        <a:t> </a:t>
                      </a:r>
                      <a:endParaRPr lang="en-US" sz="2000" b="1" i="0" u="none" strike="noStrike" dirty="0">
                        <a:solidFill>
                          <a:schemeClr val="bg1"/>
                        </a:solidFill>
                        <a:effectLst/>
                        <a:latin typeface="Gill Sans MT" panose="020B0502020104020203" pitchFamily="34" charset="0"/>
                      </a:endParaRPr>
                    </a:p>
                    <a:p>
                      <a:pPr algn="ctr" fontAlgn="b"/>
                      <a:r>
                        <a:rPr lang="en-US" sz="2000" b="1" u="none" strike="noStrike" dirty="0">
                          <a:solidFill>
                            <a:schemeClr val="bg1"/>
                          </a:solidFill>
                          <a:effectLst/>
                          <a:latin typeface="Gill Sans MT" panose="020B0502020104020203" pitchFamily="34" charset="0"/>
                        </a:rPr>
                        <a:t>Difference in Differences</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extLst>
                  <a:ext uri="{0D108BD9-81ED-4DB2-BD59-A6C34878D82A}">
                    <a16:rowId xmlns:a16="http://schemas.microsoft.com/office/drawing/2014/main" val="10000"/>
                  </a:ext>
                </a:extLst>
              </a:tr>
              <a:tr h="103277">
                <a:tc vMerge="1">
                  <a:txBody>
                    <a:bodyPr/>
                    <a:lstStyle/>
                    <a:p>
                      <a:pPr algn="ctr" fontAlgn="b"/>
                      <a:endParaRPr lang="en-US" sz="2400" b="1" i="0" u="none" strike="noStrike" dirty="0">
                        <a:solidFill>
                          <a:srgbClr val="000000"/>
                        </a:solidFill>
                        <a:effectLst/>
                        <a:latin typeface="Calibri" panose="020F0502020204030204" pitchFamily="34" charset="0"/>
                      </a:endParaRPr>
                    </a:p>
                  </a:txBody>
                  <a:tcPr marL="3546" marR="3546" marT="3546" marB="0" anchor="b"/>
                </a:tc>
                <a:tc vMerge="1">
                  <a:txBody>
                    <a:bodyPr/>
                    <a:lstStyle/>
                    <a:p>
                      <a:pPr algn="ctr" fontAlgn="b"/>
                      <a:endParaRPr lang="en-US" sz="2400" b="1" i="0" u="none" strike="noStrike" dirty="0">
                        <a:solidFill>
                          <a:srgbClr val="000000"/>
                        </a:solidFill>
                        <a:effectLst/>
                        <a:latin typeface="Calibri" panose="020F0502020204030204" pitchFamily="34" charset="0"/>
                      </a:endParaRPr>
                    </a:p>
                  </a:txBody>
                  <a:tcPr marL="3546" marR="3546" marT="3546" marB="0" anchor="b"/>
                </a:tc>
                <a:tc vMerge="1">
                  <a:txBody>
                    <a:bodyPr/>
                    <a:lstStyle/>
                    <a:p>
                      <a:pPr algn="ctr" fontAlgn="b"/>
                      <a:endParaRPr lang="en-US" sz="2400" b="1" i="0" u="none" strike="noStrike" dirty="0">
                        <a:solidFill>
                          <a:srgbClr val="000000"/>
                        </a:solidFill>
                        <a:effectLst/>
                        <a:latin typeface="Calibri" panose="020F0502020204030204" pitchFamily="34" charset="0"/>
                      </a:endParaRPr>
                    </a:p>
                  </a:txBody>
                  <a:tcPr marL="3546" marR="3546" marT="3546" marB="0" anchor="b"/>
                </a:tc>
                <a:tc>
                  <a:txBody>
                    <a:bodyPr/>
                    <a:lstStyle/>
                    <a:p>
                      <a:pPr algn="ctr" fontAlgn="b"/>
                      <a:r>
                        <a:rPr lang="en-US" sz="2000" b="1" u="none" strike="noStrike" dirty="0">
                          <a:solidFill>
                            <a:schemeClr val="bg1"/>
                          </a:solidFill>
                          <a:effectLst/>
                          <a:latin typeface="Gill Sans MT" panose="020B0502020104020203" pitchFamily="34" charset="0"/>
                        </a:rPr>
                        <a:t>All </a:t>
                      </a:r>
                      <a:r>
                        <a:rPr lang="en-US" sz="2000" b="1" u="none" strike="noStrike" dirty="0" err="1">
                          <a:solidFill>
                            <a:schemeClr val="bg1"/>
                          </a:solidFill>
                          <a:effectLst/>
                          <a:latin typeface="Gill Sans MT" panose="020B0502020104020203" pitchFamily="34" charset="0"/>
                        </a:rPr>
                        <a:t>Categ</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Treatment</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All </a:t>
                      </a:r>
                      <a:r>
                        <a:rPr lang="en-US" sz="2000" b="1" u="none" strike="noStrike" dirty="0" err="1">
                          <a:solidFill>
                            <a:schemeClr val="bg1"/>
                          </a:solidFill>
                          <a:effectLst/>
                          <a:latin typeface="Gill Sans MT" panose="020B0502020104020203" pitchFamily="34" charset="0"/>
                        </a:rPr>
                        <a:t>Categ</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Treatment</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Control</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b="1" u="none" strike="noStrike" dirty="0">
                          <a:solidFill>
                            <a:schemeClr val="bg1"/>
                          </a:solidFill>
                          <a:effectLst/>
                          <a:latin typeface="Gill Sans MT" panose="020B0502020104020203" pitchFamily="34" charset="0"/>
                        </a:rPr>
                        <a:t>Treatment </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vMerge="1">
                  <a:txBody>
                    <a:bodyPr/>
                    <a:lstStyle/>
                    <a:p>
                      <a:pPr algn="ctr" fontAlgn="b"/>
                      <a:endParaRPr lang="en-US" sz="2400" b="1" i="0" u="none" strike="noStrike" dirty="0">
                        <a:solidFill>
                          <a:srgbClr val="000000"/>
                        </a:solidFill>
                        <a:effectLst/>
                        <a:latin typeface="Calibri" panose="020F0502020204030204" pitchFamily="34" charset="0"/>
                      </a:endParaRPr>
                    </a:p>
                  </a:txBody>
                  <a:tcPr marL="3546" marR="3546" marT="3546" marB="0" anchor="b"/>
                </a:tc>
                <a:extLst>
                  <a:ext uri="{0D108BD9-81ED-4DB2-BD59-A6C34878D82A}">
                    <a16:rowId xmlns:a16="http://schemas.microsoft.com/office/drawing/2014/main" val="10001"/>
                  </a:ext>
                </a:extLst>
              </a:tr>
              <a:tr h="193644">
                <a:tc>
                  <a:txBody>
                    <a:bodyPr/>
                    <a:lstStyle/>
                    <a:p>
                      <a:pPr algn="ctr" fontAlgn="b"/>
                      <a:r>
                        <a:rPr lang="en-US" sz="2000" u="none" strike="noStrike" dirty="0">
                          <a:effectLst/>
                          <a:latin typeface="Gill Sans MT" panose="020B0502020104020203" pitchFamily="34" charset="0"/>
                        </a:rPr>
                        <a:t>7</a:t>
                      </a:r>
                      <a:endParaRPr lang="en-US" sz="2000" b="0" i="0" u="none" strike="noStrike" dirty="0">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25</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Stone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996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102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4,698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2,682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dirty="0">
                          <a:effectLst/>
                          <a:latin typeface="Gill Sans MT" panose="020B0502020104020203" pitchFamily="34" charset="0"/>
                        </a:rPr>
                        <a:t>             3,701 </a:t>
                      </a:r>
                      <a:endParaRPr lang="en-US" sz="2000" b="0" i="0" u="none" strike="noStrike" dirty="0">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2,580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(1,121)</a:t>
                      </a:r>
                      <a:endParaRPr lang="en-US" sz="20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2"/>
                  </a:ext>
                </a:extLst>
              </a:tr>
              <a:tr h="193644">
                <a:tc>
                  <a:txBody>
                    <a:bodyPr/>
                    <a:lstStyle/>
                    <a:p>
                      <a:pPr algn="ctr" fontAlgn="b"/>
                      <a:r>
                        <a:rPr lang="en-US" sz="2000" u="none" strike="noStrike">
                          <a:effectLst/>
                          <a:latin typeface="Gill Sans MT" panose="020B0502020104020203" pitchFamily="34" charset="0"/>
                        </a:rPr>
                        <a:t>8</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22</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Spirits Beverages</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1,000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4,711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2,293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3,711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2,292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(1,419)</a:t>
                      </a:r>
                      <a:endParaRPr lang="en-US" sz="20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3"/>
                  </a:ext>
                </a:extLst>
              </a:tr>
              <a:tr h="193644">
                <a:tc>
                  <a:txBody>
                    <a:bodyPr/>
                    <a:lstStyle/>
                    <a:p>
                      <a:pPr algn="ctr" fontAlgn="b"/>
                      <a:r>
                        <a:rPr lang="en-US" sz="2000" u="none" strike="noStrike">
                          <a:effectLst/>
                          <a:latin typeface="Gill Sans MT" panose="020B0502020104020203" pitchFamily="34" charset="0"/>
                        </a:rPr>
                        <a:t>9</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dirty="0">
                          <a:effectLst/>
                          <a:latin typeface="Gill Sans MT" panose="020B0502020104020203" pitchFamily="34" charset="0"/>
                        </a:rPr>
                        <a:t>12</a:t>
                      </a:r>
                      <a:endParaRPr lang="en-US" sz="2000" b="0" i="0" u="none" strike="noStrike" dirty="0">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Oil seeds</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991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264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4,740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1,457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3,749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1,194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(2,555)</a:t>
                      </a:r>
                      <a:endParaRPr lang="en-US" sz="20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4"/>
                  </a:ext>
                </a:extLst>
              </a:tr>
              <a:tr h="193644">
                <a:tc>
                  <a:txBody>
                    <a:bodyPr/>
                    <a:lstStyle/>
                    <a:p>
                      <a:pPr algn="ctr" fontAlgn="b"/>
                      <a:r>
                        <a:rPr lang="en-US" sz="2000" u="none" strike="noStrike">
                          <a:effectLst/>
                          <a:latin typeface="Gill Sans MT" panose="020B0502020104020203" pitchFamily="34" charset="0"/>
                        </a:rPr>
                        <a:t>10</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42</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Leather</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992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219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4,765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1,433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3,773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1,215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(2,558)</a:t>
                      </a:r>
                      <a:endParaRPr lang="en-US" sz="20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5"/>
                  </a:ext>
                </a:extLst>
              </a:tr>
              <a:tr h="193644">
                <a:tc>
                  <a:txBody>
                    <a:bodyPr/>
                    <a:lstStyle/>
                    <a:p>
                      <a:pPr algn="ctr" fontAlgn="b"/>
                      <a:r>
                        <a:rPr lang="en-US" sz="2000" u="none" strike="noStrike">
                          <a:effectLst/>
                          <a:latin typeface="Gill Sans MT" panose="020B0502020104020203" pitchFamily="34" charset="0"/>
                        </a:rPr>
                        <a:t>11</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13</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Gums Lac</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991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251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4,744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1,333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3,753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1,083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(2,670)</a:t>
                      </a:r>
                      <a:endParaRPr lang="en-US" sz="20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6"/>
                  </a:ext>
                </a:extLst>
              </a:tr>
              <a:tr h="193644">
                <a:tc>
                  <a:txBody>
                    <a:bodyPr/>
                    <a:lstStyle/>
                    <a:p>
                      <a:pPr algn="ctr" fontAlgn="b"/>
                      <a:r>
                        <a:rPr lang="en-US" sz="2000" u="none" strike="noStrike">
                          <a:effectLst/>
                          <a:latin typeface="Gill Sans MT" panose="020B0502020104020203" pitchFamily="34" charset="0"/>
                        </a:rPr>
                        <a:t>12</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8</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dirty="0">
                          <a:effectLst/>
                          <a:latin typeface="Gill Sans MT" panose="020B0502020104020203" pitchFamily="34" charset="0"/>
                        </a:rPr>
                        <a:t>Fruits/Dry Fruits</a:t>
                      </a:r>
                      <a:endParaRPr lang="en-US" sz="2000" b="0" i="0" u="none" strike="noStrike" dirty="0">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1,000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5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4,753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1,063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3,754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1,058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dirty="0">
                          <a:effectLst/>
                          <a:latin typeface="Gill Sans MT" panose="020B0502020104020203" pitchFamily="34" charset="0"/>
                        </a:rPr>
                        <a:t>                                   (2,696)</a:t>
                      </a:r>
                      <a:endParaRPr lang="en-US" sz="2000" b="0" i="0" u="none" strike="noStrike" dirty="0">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130526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7118252"/>
          </a:xfrm>
          <a:prstGeom prst="rect">
            <a:avLst/>
          </a:prstGeom>
        </p:spPr>
      </p:pic>
      <p:sp>
        <p:nvSpPr>
          <p:cNvPr id="6" name="Title 1">
            <a:extLst>
              <a:ext uri="{FF2B5EF4-FFF2-40B4-BE49-F238E27FC236}">
                <a16:creationId xmlns:a16="http://schemas.microsoft.com/office/drawing/2014/main" id="{2BBA18EF-8AED-4FF5-980C-EE849C81E899}"/>
              </a:ext>
            </a:extLst>
          </p:cNvPr>
          <p:cNvSpPr txBox="1">
            <a:spLocks/>
          </p:cNvSpPr>
          <p:nvPr/>
        </p:nvSpPr>
        <p:spPr>
          <a:xfrm>
            <a:off x="838200" y="1768"/>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Results</a:t>
            </a:r>
            <a:endParaRPr lang="en-US" sz="3200" dirty="0"/>
          </a:p>
        </p:txBody>
      </p:sp>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838200" y="765483"/>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endParaRPr lang="en-US" sz="1800" dirty="0"/>
          </a:p>
          <a:p>
            <a:pPr lvl="1">
              <a:buFont typeface="Wingdings" panose="05000000000000000000" pitchFamily="2" charset="2"/>
              <a:buChar char="§"/>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p:txBody>
      </p:sp>
      <p:sp>
        <p:nvSpPr>
          <p:cNvPr id="5" name="TextBox 4"/>
          <p:cNvSpPr txBox="1"/>
          <p:nvPr/>
        </p:nvSpPr>
        <p:spPr>
          <a:xfrm>
            <a:off x="2419350" y="183571"/>
            <a:ext cx="9772650" cy="400110"/>
          </a:xfrm>
          <a:prstGeom prst="rect">
            <a:avLst/>
          </a:prstGeom>
          <a:noFill/>
        </p:spPr>
        <p:txBody>
          <a:bodyPr wrap="square" rtlCol="0">
            <a:spAutoFit/>
          </a:bodyPr>
          <a:lstStyle/>
          <a:p>
            <a:pPr algn="ctr"/>
            <a:r>
              <a:rPr lang="en-US" sz="2000" b="1" dirty="0">
                <a:latin typeface="Gill Sans MT" panose="020B0502020104020203" pitchFamily="34" charset="0"/>
              </a:rPr>
              <a:t>Impact analysis – FTA All Sectors Phase -1- (monthly average exports-USD’000) </a:t>
            </a:r>
          </a:p>
        </p:txBody>
      </p:sp>
      <p:graphicFrame>
        <p:nvGraphicFramePr>
          <p:cNvPr id="2" name="Table 1"/>
          <p:cNvGraphicFramePr>
            <a:graphicFrameLocks noGrp="1"/>
          </p:cNvGraphicFramePr>
          <p:nvPr>
            <p:extLst>
              <p:ext uri="{D42A27DB-BD31-4B8C-83A1-F6EECF244321}">
                <p14:modId xmlns:p14="http://schemas.microsoft.com/office/powerpoint/2010/main" val="3482132956"/>
              </p:ext>
            </p:extLst>
          </p:nvPr>
        </p:nvGraphicFramePr>
        <p:xfrm>
          <a:off x="209549" y="779866"/>
          <a:ext cx="11887199" cy="5799726"/>
        </p:xfrm>
        <a:graphic>
          <a:graphicData uri="http://schemas.openxmlformats.org/drawingml/2006/table">
            <a:tbl>
              <a:tblPr>
                <a:tableStyleId>{BDBED569-4797-4DF1-A0F4-6AAB3CD982D8}</a:tableStyleId>
              </a:tblPr>
              <a:tblGrid>
                <a:gridCol w="818630">
                  <a:extLst>
                    <a:ext uri="{9D8B030D-6E8A-4147-A177-3AD203B41FA5}">
                      <a16:colId xmlns:a16="http://schemas.microsoft.com/office/drawing/2014/main" val="20000"/>
                    </a:ext>
                  </a:extLst>
                </a:gridCol>
                <a:gridCol w="818630">
                  <a:extLst>
                    <a:ext uri="{9D8B030D-6E8A-4147-A177-3AD203B41FA5}">
                      <a16:colId xmlns:a16="http://schemas.microsoft.com/office/drawing/2014/main" val="20001"/>
                    </a:ext>
                  </a:extLst>
                </a:gridCol>
                <a:gridCol w="1854086">
                  <a:extLst>
                    <a:ext uri="{9D8B030D-6E8A-4147-A177-3AD203B41FA5}">
                      <a16:colId xmlns:a16="http://schemas.microsoft.com/office/drawing/2014/main" val="20002"/>
                    </a:ext>
                  </a:extLst>
                </a:gridCol>
                <a:gridCol w="994065">
                  <a:extLst>
                    <a:ext uri="{9D8B030D-6E8A-4147-A177-3AD203B41FA5}">
                      <a16:colId xmlns:a16="http://schemas.microsoft.com/office/drawing/2014/main" val="20003"/>
                    </a:ext>
                  </a:extLst>
                </a:gridCol>
                <a:gridCol w="938015">
                  <a:extLst>
                    <a:ext uri="{9D8B030D-6E8A-4147-A177-3AD203B41FA5}">
                      <a16:colId xmlns:a16="http://schemas.microsoft.com/office/drawing/2014/main" val="20004"/>
                    </a:ext>
                  </a:extLst>
                </a:gridCol>
                <a:gridCol w="1159729">
                  <a:extLst>
                    <a:ext uri="{9D8B030D-6E8A-4147-A177-3AD203B41FA5}">
                      <a16:colId xmlns:a16="http://schemas.microsoft.com/office/drawing/2014/main" val="20005"/>
                    </a:ext>
                  </a:extLst>
                </a:gridCol>
                <a:gridCol w="1159729">
                  <a:extLst>
                    <a:ext uri="{9D8B030D-6E8A-4147-A177-3AD203B41FA5}">
                      <a16:colId xmlns:a16="http://schemas.microsoft.com/office/drawing/2014/main" val="20006"/>
                    </a:ext>
                  </a:extLst>
                </a:gridCol>
                <a:gridCol w="1057396">
                  <a:extLst>
                    <a:ext uri="{9D8B030D-6E8A-4147-A177-3AD203B41FA5}">
                      <a16:colId xmlns:a16="http://schemas.microsoft.com/office/drawing/2014/main" val="20007"/>
                    </a:ext>
                  </a:extLst>
                </a:gridCol>
                <a:gridCol w="1057396">
                  <a:extLst>
                    <a:ext uri="{9D8B030D-6E8A-4147-A177-3AD203B41FA5}">
                      <a16:colId xmlns:a16="http://schemas.microsoft.com/office/drawing/2014/main" val="20008"/>
                    </a:ext>
                  </a:extLst>
                </a:gridCol>
                <a:gridCol w="2029523">
                  <a:extLst>
                    <a:ext uri="{9D8B030D-6E8A-4147-A177-3AD203B41FA5}">
                      <a16:colId xmlns:a16="http://schemas.microsoft.com/office/drawing/2014/main" val="20009"/>
                    </a:ext>
                  </a:extLst>
                </a:gridCol>
              </a:tblGrid>
              <a:tr h="103277">
                <a:tc rowSpan="2">
                  <a:txBody>
                    <a:bodyPr/>
                    <a:lstStyle/>
                    <a:p>
                      <a:pPr algn="ctr" fontAlgn="b"/>
                      <a:r>
                        <a:rPr lang="en-US" sz="1800" b="1" u="none" strike="noStrike" dirty="0">
                          <a:solidFill>
                            <a:schemeClr val="bg1"/>
                          </a:solidFill>
                          <a:effectLst/>
                          <a:latin typeface="Gill Sans MT" panose="020B0502020104020203" pitchFamily="34" charset="0"/>
                        </a:rPr>
                        <a:t> </a:t>
                      </a:r>
                      <a:endParaRPr lang="en-US" sz="1800" b="1" i="0" u="none" strike="noStrike" dirty="0">
                        <a:solidFill>
                          <a:schemeClr val="bg1"/>
                        </a:solidFill>
                        <a:effectLst/>
                        <a:latin typeface="Gill Sans MT" panose="020B0502020104020203" pitchFamily="34" charset="0"/>
                      </a:endParaRPr>
                    </a:p>
                    <a:p>
                      <a:pPr algn="ctr" fontAlgn="b"/>
                      <a:r>
                        <a:rPr lang="en-US" sz="1800" b="1" u="none" strike="noStrike" dirty="0">
                          <a:solidFill>
                            <a:schemeClr val="bg1"/>
                          </a:solidFill>
                          <a:effectLst/>
                          <a:latin typeface="Gill Sans MT" panose="020B0502020104020203" pitchFamily="34" charset="0"/>
                        </a:rPr>
                        <a:t>S.no</a:t>
                      </a:r>
                      <a:endParaRPr lang="en-US" sz="18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rowSpan="2">
                  <a:txBody>
                    <a:bodyPr/>
                    <a:lstStyle/>
                    <a:p>
                      <a:pPr algn="ctr" fontAlgn="b"/>
                      <a:r>
                        <a:rPr lang="en-US" sz="1800" b="1" u="none" strike="noStrike" dirty="0">
                          <a:solidFill>
                            <a:schemeClr val="bg1"/>
                          </a:solidFill>
                          <a:effectLst/>
                          <a:latin typeface="Gill Sans MT" panose="020B0502020104020203" pitchFamily="34" charset="0"/>
                        </a:rPr>
                        <a:t> </a:t>
                      </a:r>
                      <a:endParaRPr lang="en-US" sz="1800" b="1" i="0" u="none" strike="noStrike" dirty="0">
                        <a:solidFill>
                          <a:schemeClr val="bg1"/>
                        </a:solidFill>
                        <a:effectLst/>
                        <a:latin typeface="Gill Sans MT" panose="020B0502020104020203" pitchFamily="34" charset="0"/>
                      </a:endParaRPr>
                    </a:p>
                    <a:p>
                      <a:pPr algn="ctr" fontAlgn="b"/>
                      <a:r>
                        <a:rPr lang="en-US" sz="1800" b="1" u="none" strike="noStrike" dirty="0">
                          <a:solidFill>
                            <a:schemeClr val="bg1"/>
                          </a:solidFill>
                          <a:effectLst/>
                          <a:latin typeface="Gill Sans MT" panose="020B0502020104020203" pitchFamily="34" charset="0"/>
                        </a:rPr>
                        <a:t>Chapters</a:t>
                      </a:r>
                      <a:endParaRPr lang="en-US" sz="18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rowSpan="2">
                  <a:txBody>
                    <a:bodyPr/>
                    <a:lstStyle/>
                    <a:p>
                      <a:pPr algn="ctr" fontAlgn="b"/>
                      <a:r>
                        <a:rPr lang="en-US" sz="1800" b="1" u="none" strike="noStrike" dirty="0">
                          <a:solidFill>
                            <a:schemeClr val="bg1"/>
                          </a:solidFill>
                          <a:effectLst/>
                          <a:latin typeface="Gill Sans MT" panose="020B0502020104020203" pitchFamily="34" charset="0"/>
                        </a:rPr>
                        <a:t> </a:t>
                      </a:r>
                      <a:endParaRPr lang="en-US" sz="1800" b="1" i="0" u="none" strike="noStrike" dirty="0">
                        <a:solidFill>
                          <a:schemeClr val="bg1"/>
                        </a:solidFill>
                        <a:effectLst/>
                        <a:latin typeface="Gill Sans MT" panose="020B0502020104020203" pitchFamily="34" charset="0"/>
                      </a:endParaRPr>
                    </a:p>
                    <a:p>
                      <a:pPr algn="ctr" fontAlgn="b"/>
                      <a:r>
                        <a:rPr lang="en-US" sz="1800" b="1" u="none" strike="noStrike" dirty="0">
                          <a:solidFill>
                            <a:schemeClr val="bg1"/>
                          </a:solidFill>
                          <a:effectLst/>
                          <a:latin typeface="Gill Sans MT" panose="020B0502020104020203" pitchFamily="34" charset="0"/>
                        </a:rPr>
                        <a:t>Categories</a:t>
                      </a:r>
                      <a:endParaRPr lang="en-US" sz="18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1800" b="1" u="none" strike="noStrike" dirty="0">
                          <a:solidFill>
                            <a:schemeClr val="bg1"/>
                          </a:solidFill>
                          <a:effectLst/>
                          <a:latin typeface="Gill Sans MT" panose="020B0502020104020203" pitchFamily="34" charset="0"/>
                        </a:rPr>
                        <a:t>Pre-FTA</a:t>
                      </a:r>
                      <a:endParaRPr lang="en-US" sz="18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1800" b="1" u="none" strike="noStrike" dirty="0">
                          <a:solidFill>
                            <a:schemeClr val="bg1"/>
                          </a:solidFill>
                          <a:effectLst/>
                          <a:latin typeface="Gill Sans MT" panose="020B0502020104020203" pitchFamily="34" charset="0"/>
                        </a:rPr>
                        <a:t>Pre-FTA</a:t>
                      </a:r>
                      <a:endParaRPr lang="en-US" sz="18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1800" b="1" u="none" strike="noStrike" dirty="0">
                          <a:solidFill>
                            <a:schemeClr val="bg1"/>
                          </a:solidFill>
                          <a:effectLst/>
                          <a:latin typeface="Gill Sans MT" panose="020B0502020104020203" pitchFamily="34" charset="0"/>
                        </a:rPr>
                        <a:t>Post-FTA</a:t>
                      </a:r>
                      <a:endParaRPr lang="en-US" sz="18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1800" b="1" u="none" strike="noStrike" dirty="0">
                          <a:solidFill>
                            <a:schemeClr val="bg1"/>
                          </a:solidFill>
                          <a:effectLst/>
                          <a:latin typeface="Gill Sans MT" panose="020B0502020104020203" pitchFamily="34" charset="0"/>
                        </a:rPr>
                        <a:t>Post-FTA</a:t>
                      </a:r>
                      <a:endParaRPr lang="en-US" sz="18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1800" b="1" u="none" strike="noStrike">
                          <a:solidFill>
                            <a:schemeClr val="bg1"/>
                          </a:solidFill>
                          <a:effectLst/>
                          <a:latin typeface="Gill Sans MT" panose="020B0502020104020203" pitchFamily="34" charset="0"/>
                        </a:rPr>
                        <a:t>Pre-Post</a:t>
                      </a:r>
                      <a:endParaRPr lang="en-US" sz="1800" b="1" i="0" u="none" strike="noStrike">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1800" b="1" u="none" strike="noStrike">
                          <a:solidFill>
                            <a:schemeClr val="bg1"/>
                          </a:solidFill>
                          <a:effectLst/>
                          <a:latin typeface="Gill Sans MT" panose="020B0502020104020203" pitchFamily="34" charset="0"/>
                        </a:rPr>
                        <a:t>Pre-Post</a:t>
                      </a:r>
                      <a:endParaRPr lang="en-US" sz="1800" b="1" i="0" u="none" strike="noStrike">
                        <a:solidFill>
                          <a:schemeClr val="bg1"/>
                        </a:solidFill>
                        <a:effectLst/>
                        <a:latin typeface="Gill Sans MT" panose="020B0502020104020203" pitchFamily="34" charset="0"/>
                      </a:endParaRPr>
                    </a:p>
                  </a:txBody>
                  <a:tcPr marL="3546" marR="3546" marT="3546" marB="0" anchor="ctr">
                    <a:solidFill>
                      <a:srgbClr val="002060"/>
                    </a:solidFill>
                  </a:tcPr>
                </a:tc>
                <a:tc rowSpan="2">
                  <a:txBody>
                    <a:bodyPr/>
                    <a:lstStyle/>
                    <a:p>
                      <a:pPr algn="ctr" fontAlgn="b"/>
                      <a:r>
                        <a:rPr lang="en-US" sz="1800" b="1" u="none" strike="noStrike" dirty="0">
                          <a:solidFill>
                            <a:schemeClr val="bg1"/>
                          </a:solidFill>
                          <a:effectLst/>
                          <a:latin typeface="Gill Sans MT" panose="020B0502020104020203" pitchFamily="34" charset="0"/>
                        </a:rPr>
                        <a:t> </a:t>
                      </a:r>
                      <a:endParaRPr lang="en-US" sz="1800" b="1" i="0" u="none" strike="noStrike" dirty="0">
                        <a:solidFill>
                          <a:schemeClr val="bg1"/>
                        </a:solidFill>
                        <a:effectLst/>
                        <a:latin typeface="Gill Sans MT" panose="020B0502020104020203" pitchFamily="34" charset="0"/>
                      </a:endParaRPr>
                    </a:p>
                    <a:p>
                      <a:pPr algn="ctr" fontAlgn="b"/>
                      <a:r>
                        <a:rPr lang="en-US" sz="1800" b="1" u="none" strike="noStrike" dirty="0">
                          <a:solidFill>
                            <a:schemeClr val="bg1"/>
                          </a:solidFill>
                          <a:effectLst/>
                          <a:latin typeface="Gill Sans MT" panose="020B0502020104020203" pitchFamily="34" charset="0"/>
                        </a:rPr>
                        <a:t>Difference in Differences</a:t>
                      </a:r>
                      <a:endParaRPr lang="en-US" sz="18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extLst>
                  <a:ext uri="{0D108BD9-81ED-4DB2-BD59-A6C34878D82A}">
                    <a16:rowId xmlns:a16="http://schemas.microsoft.com/office/drawing/2014/main" val="10000"/>
                  </a:ext>
                </a:extLst>
              </a:tr>
              <a:tr h="103277">
                <a:tc vMerge="1">
                  <a:txBody>
                    <a:bodyPr/>
                    <a:lstStyle/>
                    <a:p>
                      <a:pPr algn="ctr" fontAlgn="b"/>
                      <a:endParaRPr lang="en-US" sz="1800" b="1" i="0" u="none" strike="noStrike" dirty="0">
                        <a:solidFill>
                          <a:srgbClr val="000000"/>
                        </a:solidFill>
                        <a:effectLst/>
                        <a:latin typeface="Gill Sans MT" panose="020B0502020104020203" pitchFamily="34" charset="0"/>
                      </a:endParaRPr>
                    </a:p>
                  </a:txBody>
                  <a:tcPr marL="3546" marR="3546" marT="3546" marB="0" anchor="b"/>
                </a:tc>
                <a:tc vMerge="1">
                  <a:txBody>
                    <a:bodyPr/>
                    <a:lstStyle/>
                    <a:p>
                      <a:pPr algn="ctr" fontAlgn="b"/>
                      <a:endParaRPr lang="en-US" sz="1800" b="1" i="0" u="none" strike="noStrike" dirty="0">
                        <a:solidFill>
                          <a:srgbClr val="000000"/>
                        </a:solidFill>
                        <a:effectLst/>
                        <a:latin typeface="Gill Sans MT" panose="020B0502020104020203" pitchFamily="34" charset="0"/>
                      </a:endParaRPr>
                    </a:p>
                  </a:txBody>
                  <a:tcPr marL="3546" marR="3546" marT="3546" marB="0" anchor="b"/>
                </a:tc>
                <a:tc vMerge="1">
                  <a:txBody>
                    <a:bodyPr/>
                    <a:lstStyle/>
                    <a:p>
                      <a:pPr algn="ctr" fontAlgn="b"/>
                      <a:endParaRPr lang="en-US" sz="1800" b="1" i="0" u="none" strike="noStrike" dirty="0">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b="1" u="none" strike="noStrike" dirty="0">
                          <a:solidFill>
                            <a:schemeClr val="bg1"/>
                          </a:solidFill>
                          <a:effectLst/>
                          <a:latin typeface="Gill Sans MT" panose="020B0502020104020203" pitchFamily="34" charset="0"/>
                        </a:rPr>
                        <a:t>All </a:t>
                      </a:r>
                      <a:r>
                        <a:rPr lang="en-US" sz="1800" b="1" u="none" strike="noStrike" dirty="0" err="1">
                          <a:solidFill>
                            <a:schemeClr val="bg1"/>
                          </a:solidFill>
                          <a:effectLst/>
                          <a:latin typeface="Gill Sans MT" panose="020B0502020104020203" pitchFamily="34" charset="0"/>
                        </a:rPr>
                        <a:t>Categ</a:t>
                      </a:r>
                      <a:endParaRPr lang="en-US" sz="18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1800" b="1" u="none" strike="noStrike" dirty="0">
                          <a:solidFill>
                            <a:schemeClr val="bg1"/>
                          </a:solidFill>
                          <a:effectLst/>
                          <a:latin typeface="Gill Sans MT" panose="020B0502020104020203" pitchFamily="34" charset="0"/>
                        </a:rPr>
                        <a:t>Treatment</a:t>
                      </a:r>
                      <a:endParaRPr lang="en-US" sz="18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1800" b="1" u="none" strike="noStrike" dirty="0">
                          <a:solidFill>
                            <a:schemeClr val="bg1"/>
                          </a:solidFill>
                          <a:effectLst/>
                          <a:latin typeface="Gill Sans MT" panose="020B0502020104020203" pitchFamily="34" charset="0"/>
                        </a:rPr>
                        <a:t>All </a:t>
                      </a:r>
                      <a:r>
                        <a:rPr lang="en-US" sz="1800" b="1" u="none" strike="noStrike" dirty="0" err="1">
                          <a:solidFill>
                            <a:schemeClr val="bg1"/>
                          </a:solidFill>
                          <a:effectLst/>
                          <a:latin typeface="Gill Sans MT" panose="020B0502020104020203" pitchFamily="34" charset="0"/>
                        </a:rPr>
                        <a:t>Categ</a:t>
                      </a:r>
                      <a:endParaRPr lang="en-US" sz="18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1800" b="1" u="none" strike="noStrike" dirty="0">
                          <a:solidFill>
                            <a:schemeClr val="bg1"/>
                          </a:solidFill>
                          <a:effectLst/>
                          <a:latin typeface="Gill Sans MT" panose="020B0502020104020203" pitchFamily="34" charset="0"/>
                        </a:rPr>
                        <a:t>Treatment</a:t>
                      </a:r>
                      <a:endParaRPr lang="en-US" sz="18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1800" b="1" u="none" strike="noStrike" dirty="0">
                          <a:solidFill>
                            <a:schemeClr val="bg1"/>
                          </a:solidFill>
                          <a:effectLst/>
                          <a:latin typeface="Gill Sans MT" panose="020B0502020104020203" pitchFamily="34" charset="0"/>
                        </a:rPr>
                        <a:t>Control</a:t>
                      </a:r>
                      <a:endParaRPr lang="en-US" sz="18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1800" b="1" u="none" strike="noStrike" dirty="0">
                          <a:solidFill>
                            <a:schemeClr val="bg1"/>
                          </a:solidFill>
                          <a:effectLst/>
                          <a:latin typeface="Gill Sans MT" panose="020B0502020104020203" pitchFamily="34" charset="0"/>
                        </a:rPr>
                        <a:t>Treatment </a:t>
                      </a:r>
                      <a:endParaRPr lang="en-US" sz="18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vMerge="1">
                  <a:txBody>
                    <a:bodyPr/>
                    <a:lstStyle/>
                    <a:p>
                      <a:pPr algn="ctr" fontAlgn="b"/>
                      <a:endParaRPr lang="en-US" sz="1800" b="1" i="0" u="none" strike="noStrike" dirty="0">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1"/>
                  </a:ext>
                </a:extLst>
              </a:tr>
              <a:tr h="193644">
                <a:tc>
                  <a:txBody>
                    <a:bodyPr/>
                    <a:lstStyle/>
                    <a:p>
                      <a:pPr algn="ctr" fontAlgn="b"/>
                      <a:r>
                        <a:rPr lang="en-US" sz="1800" u="none" strike="noStrike" dirty="0">
                          <a:effectLst/>
                          <a:latin typeface="Gill Sans MT" panose="020B0502020104020203" pitchFamily="34" charset="0"/>
                        </a:rPr>
                        <a:t>13</a:t>
                      </a:r>
                      <a:endParaRPr lang="en-US" sz="1800" b="0" i="0" u="none" strike="noStrike" dirty="0">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Optics</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997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83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4,759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892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3,762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809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(2,954)</a:t>
                      </a:r>
                      <a:endParaRPr lang="en-US" sz="18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2"/>
                  </a:ext>
                </a:extLst>
              </a:tr>
              <a:tr h="193644">
                <a:tc>
                  <a:txBody>
                    <a:bodyPr/>
                    <a:lstStyle/>
                    <a:p>
                      <a:pPr algn="ctr" fontAlgn="b"/>
                      <a:r>
                        <a:rPr lang="en-US" sz="1800" u="none" strike="noStrike">
                          <a:effectLst/>
                          <a:latin typeface="Gill Sans MT" panose="020B0502020104020203" pitchFamily="34" charset="0"/>
                        </a:rPr>
                        <a:t>14</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84</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Machinery &amp; appliances</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990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301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4,757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952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3,768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652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(3,116)</a:t>
                      </a:r>
                      <a:endParaRPr lang="en-US" sz="18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3"/>
                  </a:ext>
                </a:extLst>
              </a:tr>
              <a:tr h="193644">
                <a:tc>
                  <a:txBody>
                    <a:bodyPr/>
                    <a:lstStyle/>
                    <a:p>
                      <a:pPr algn="ctr" fontAlgn="b"/>
                      <a:r>
                        <a:rPr lang="en-US" sz="1800" u="none" strike="noStrike">
                          <a:effectLst/>
                          <a:latin typeface="Gill Sans MT" panose="020B0502020104020203" pitchFamily="34" charset="0"/>
                        </a:rPr>
                        <a:t>15</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95</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Toys and Games</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998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56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4,779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321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3,781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265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(3,516)</a:t>
                      </a:r>
                      <a:endParaRPr lang="en-US" sz="18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4"/>
                  </a:ext>
                </a:extLst>
              </a:tr>
              <a:tr h="193644">
                <a:tc>
                  <a:txBody>
                    <a:bodyPr/>
                    <a:lstStyle/>
                    <a:p>
                      <a:pPr algn="ctr" fontAlgn="b"/>
                      <a:r>
                        <a:rPr lang="en-US" sz="1800" u="none" strike="noStrike">
                          <a:effectLst/>
                          <a:latin typeface="Gill Sans MT" panose="020B0502020104020203" pitchFamily="34" charset="0"/>
                        </a:rPr>
                        <a:t>16</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55</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Stabple Fibres</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997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96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4,779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325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3,782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229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(3,553)</a:t>
                      </a:r>
                      <a:endParaRPr lang="en-US" sz="18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5"/>
                  </a:ext>
                </a:extLst>
              </a:tr>
              <a:tr h="193644">
                <a:tc>
                  <a:txBody>
                    <a:bodyPr/>
                    <a:lstStyle/>
                    <a:p>
                      <a:pPr algn="ctr" fontAlgn="b"/>
                      <a:r>
                        <a:rPr lang="en-US" sz="1800" u="none" strike="noStrike">
                          <a:effectLst/>
                          <a:latin typeface="Gill Sans MT" panose="020B0502020104020203" pitchFamily="34" charset="0"/>
                        </a:rPr>
                        <a:t>17</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2</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Meat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1,000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5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4,782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227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3,782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222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(3,561)</a:t>
                      </a:r>
                      <a:endParaRPr lang="en-US" sz="18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6"/>
                  </a:ext>
                </a:extLst>
              </a:tr>
              <a:tr h="193644">
                <a:tc>
                  <a:txBody>
                    <a:bodyPr/>
                    <a:lstStyle/>
                    <a:p>
                      <a:pPr algn="ctr" fontAlgn="b"/>
                      <a:r>
                        <a:rPr lang="en-US" sz="1800" u="none" strike="noStrike">
                          <a:effectLst/>
                          <a:latin typeface="Gill Sans MT" panose="020B0502020104020203" pitchFamily="34" charset="0"/>
                        </a:rPr>
                        <a:t>18</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68</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Stone, plaster,cement</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997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80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4,780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282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3,783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202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(3,581)</a:t>
                      </a:r>
                      <a:endParaRPr lang="en-US" sz="18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7"/>
                  </a:ext>
                </a:extLst>
              </a:tr>
              <a:tr h="193644">
                <a:tc>
                  <a:txBody>
                    <a:bodyPr/>
                    <a:lstStyle/>
                    <a:p>
                      <a:pPr algn="ctr" fontAlgn="b"/>
                      <a:r>
                        <a:rPr lang="en-US" sz="1800" u="none" strike="noStrike">
                          <a:effectLst/>
                          <a:latin typeface="Gill Sans MT" panose="020B0502020104020203" pitchFamily="34" charset="0"/>
                        </a:rPr>
                        <a:t>19</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7</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Vegetables</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998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54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4,782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236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3,784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182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(3,601)</a:t>
                      </a:r>
                      <a:endParaRPr lang="en-US" sz="18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8"/>
                  </a:ext>
                </a:extLst>
              </a:tr>
              <a:tr h="193644">
                <a:tc>
                  <a:txBody>
                    <a:bodyPr/>
                    <a:lstStyle/>
                    <a:p>
                      <a:pPr algn="ctr" fontAlgn="b"/>
                      <a:r>
                        <a:rPr lang="en-US" sz="1800" u="none" strike="noStrike">
                          <a:effectLst/>
                          <a:latin typeface="Gill Sans MT" panose="020B0502020104020203" pitchFamily="34" charset="0"/>
                        </a:rPr>
                        <a:t>20</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85</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Electrical &amp; equipments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999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33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4,784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165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3,786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132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(3,654)</a:t>
                      </a:r>
                      <a:endParaRPr lang="en-US" sz="18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9"/>
                  </a:ext>
                </a:extLst>
              </a:tr>
              <a:tr h="193644">
                <a:tc>
                  <a:txBody>
                    <a:bodyPr/>
                    <a:lstStyle/>
                    <a:p>
                      <a:pPr algn="ctr" fontAlgn="b"/>
                      <a:r>
                        <a:rPr lang="en-US" sz="1800" u="none" strike="noStrike">
                          <a:effectLst/>
                          <a:latin typeface="Gill Sans MT" panose="020B0502020104020203" pitchFamily="34" charset="0"/>
                        </a:rPr>
                        <a:t>21</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71</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dirty="0">
                          <a:effectLst/>
                          <a:latin typeface="Gill Sans MT" panose="020B0502020104020203" pitchFamily="34" charset="0"/>
                        </a:rPr>
                        <a:t>Precious stones</a:t>
                      </a:r>
                      <a:endParaRPr lang="en-US" sz="1800" b="0" i="0" u="none" strike="noStrike" dirty="0">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1,000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7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4,788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67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3,788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a:effectLst/>
                          <a:latin typeface="Gill Sans MT" panose="020B0502020104020203" pitchFamily="34" charset="0"/>
                        </a:rPr>
                        <a:t>                  61 </a:t>
                      </a:r>
                      <a:endParaRPr lang="en-US" sz="18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1800" u="none" strike="noStrike" dirty="0">
                          <a:effectLst/>
                          <a:latin typeface="Gill Sans MT" panose="020B0502020104020203" pitchFamily="34" charset="0"/>
                        </a:rPr>
                        <a:t>                                   (3,727)</a:t>
                      </a:r>
                      <a:endParaRPr lang="en-US" sz="1800" b="0" i="0" u="none" strike="noStrike" dirty="0">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341636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68"/>
            <a:ext cx="12192000" cy="7130552"/>
          </a:xfrm>
          <a:prstGeom prst="rect">
            <a:avLst/>
          </a:prstGeom>
        </p:spPr>
      </p:pic>
      <p:sp>
        <p:nvSpPr>
          <p:cNvPr id="6" name="Title 1">
            <a:extLst>
              <a:ext uri="{FF2B5EF4-FFF2-40B4-BE49-F238E27FC236}">
                <a16:creationId xmlns:a16="http://schemas.microsoft.com/office/drawing/2014/main" id="{2BBA18EF-8AED-4FF5-980C-EE849C81E899}"/>
              </a:ext>
            </a:extLst>
          </p:cNvPr>
          <p:cNvSpPr txBox="1">
            <a:spLocks/>
          </p:cNvSpPr>
          <p:nvPr/>
        </p:nvSpPr>
        <p:spPr>
          <a:xfrm>
            <a:off x="838200" y="1768"/>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Results</a:t>
            </a:r>
            <a:endParaRPr lang="en-US" sz="3200" dirty="0"/>
          </a:p>
        </p:txBody>
      </p:sp>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838200" y="765483"/>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endParaRPr lang="en-US" sz="1800" dirty="0"/>
          </a:p>
          <a:p>
            <a:pPr lvl="1">
              <a:buFont typeface="Wingdings" panose="05000000000000000000" pitchFamily="2" charset="2"/>
              <a:buChar char="§"/>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p:txBody>
      </p:sp>
      <p:sp>
        <p:nvSpPr>
          <p:cNvPr id="5" name="TextBox 4"/>
          <p:cNvSpPr txBox="1"/>
          <p:nvPr/>
        </p:nvSpPr>
        <p:spPr>
          <a:xfrm>
            <a:off x="2269295" y="183571"/>
            <a:ext cx="9772650" cy="400110"/>
          </a:xfrm>
          <a:prstGeom prst="rect">
            <a:avLst/>
          </a:prstGeom>
          <a:noFill/>
        </p:spPr>
        <p:txBody>
          <a:bodyPr wrap="square" rtlCol="0">
            <a:spAutoFit/>
          </a:bodyPr>
          <a:lstStyle/>
          <a:p>
            <a:pPr algn="ctr"/>
            <a:r>
              <a:rPr lang="en-US" sz="2000" b="1" dirty="0">
                <a:latin typeface="Gill Sans MT" panose="020B0502020104020203" pitchFamily="34" charset="0"/>
              </a:rPr>
              <a:t>Impact analysis – FTA All Sectors Phase -1- (monthly average exports-USD’000) </a:t>
            </a:r>
          </a:p>
        </p:txBody>
      </p:sp>
      <p:graphicFrame>
        <p:nvGraphicFramePr>
          <p:cNvPr id="2" name="Table 1"/>
          <p:cNvGraphicFramePr>
            <a:graphicFrameLocks noGrp="1"/>
          </p:cNvGraphicFramePr>
          <p:nvPr>
            <p:extLst>
              <p:ext uri="{D42A27DB-BD31-4B8C-83A1-F6EECF244321}">
                <p14:modId xmlns:p14="http://schemas.microsoft.com/office/powerpoint/2010/main" val="2167135120"/>
              </p:ext>
            </p:extLst>
          </p:nvPr>
        </p:nvGraphicFramePr>
        <p:xfrm>
          <a:off x="352425" y="834723"/>
          <a:ext cx="11715749" cy="5826660"/>
        </p:xfrm>
        <a:graphic>
          <a:graphicData uri="http://schemas.openxmlformats.org/drawingml/2006/table">
            <a:tbl>
              <a:tblPr>
                <a:tableStyleId>{BDBED569-4797-4DF1-A0F4-6AAB3CD982D8}</a:tableStyleId>
              </a:tblPr>
              <a:tblGrid>
                <a:gridCol w="632313">
                  <a:extLst>
                    <a:ext uri="{9D8B030D-6E8A-4147-A177-3AD203B41FA5}">
                      <a16:colId xmlns:a16="http://schemas.microsoft.com/office/drawing/2014/main" val="20000"/>
                    </a:ext>
                  </a:extLst>
                </a:gridCol>
                <a:gridCol w="1083213">
                  <a:extLst>
                    <a:ext uri="{9D8B030D-6E8A-4147-A177-3AD203B41FA5}">
                      <a16:colId xmlns:a16="http://schemas.microsoft.com/office/drawing/2014/main" val="20001"/>
                    </a:ext>
                  </a:extLst>
                </a:gridCol>
                <a:gridCol w="1725461">
                  <a:extLst>
                    <a:ext uri="{9D8B030D-6E8A-4147-A177-3AD203B41FA5}">
                      <a16:colId xmlns:a16="http://schemas.microsoft.com/office/drawing/2014/main" val="20002"/>
                    </a:ext>
                  </a:extLst>
                </a:gridCol>
                <a:gridCol w="979728">
                  <a:extLst>
                    <a:ext uri="{9D8B030D-6E8A-4147-A177-3AD203B41FA5}">
                      <a16:colId xmlns:a16="http://schemas.microsoft.com/office/drawing/2014/main" val="20003"/>
                    </a:ext>
                  </a:extLst>
                </a:gridCol>
                <a:gridCol w="924485">
                  <a:extLst>
                    <a:ext uri="{9D8B030D-6E8A-4147-A177-3AD203B41FA5}">
                      <a16:colId xmlns:a16="http://schemas.microsoft.com/office/drawing/2014/main" val="20004"/>
                    </a:ext>
                  </a:extLst>
                </a:gridCol>
                <a:gridCol w="1143003">
                  <a:extLst>
                    <a:ext uri="{9D8B030D-6E8A-4147-A177-3AD203B41FA5}">
                      <a16:colId xmlns:a16="http://schemas.microsoft.com/office/drawing/2014/main" val="20005"/>
                    </a:ext>
                  </a:extLst>
                </a:gridCol>
                <a:gridCol w="1143003">
                  <a:extLst>
                    <a:ext uri="{9D8B030D-6E8A-4147-A177-3AD203B41FA5}">
                      <a16:colId xmlns:a16="http://schemas.microsoft.com/office/drawing/2014/main" val="20006"/>
                    </a:ext>
                  </a:extLst>
                </a:gridCol>
                <a:gridCol w="1042146">
                  <a:extLst>
                    <a:ext uri="{9D8B030D-6E8A-4147-A177-3AD203B41FA5}">
                      <a16:colId xmlns:a16="http://schemas.microsoft.com/office/drawing/2014/main" val="20007"/>
                    </a:ext>
                  </a:extLst>
                </a:gridCol>
                <a:gridCol w="1042146">
                  <a:extLst>
                    <a:ext uri="{9D8B030D-6E8A-4147-A177-3AD203B41FA5}">
                      <a16:colId xmlns:a16="http://schemas.microsoft.com/office/drawing/2014/main" val="20008"/>
                    </a:ext>
                  </a:extLst>
                </a:gridCol>
                <a:gridCol w="2000251">
                  <a:extLst>
                    <a:ext uri="{9D8B030D-6E8A-4147-A177-3AD203B41FA5}">
                      <a16:colId xmlns:a16="http://schemas.microsoft.com/office/drawing/2014/main" val="20009"/>
                    </a:ext>
                  </a:extLst>
                </a:gridCol>
              </a:tblGrid>
              <a:tr h="254820">
                <a:tc rowSpan="2">
                  <a:txBody>
                    <a:bodyPr/>
                    <a:lstStyle/>
                    <a:p>
                      <a:pPr algn="ctr" fontAlgn="b"/>
                      <a:r>
                        <a:rPr lang="en-US" sz="2000" u="none" strike="noStrike" dirty="0">
                          <a:solidFill>
                            <a:schemeClr val="bg1"/>
                          </a:solidFill>
                          <a:effectLst/>
                          <a:latin typeface="Gill Sans MT" panose="020B0502020104020203" pitchFamily="34" charset="0"/>
                        </a:rPr>
                        <a:t> </a:t>
                      </a:r>
                      <a:endParaRPr lang="en-US" sz="2000" b="1" i="0" u="none" strike="noStrike" dirty="0">
                        <a:solidFill>
                          <a:schemeClr val="bg1"/>
                        </a:solidFill>
                        <a:effectLst/>
                        <a:latin typeface="Gill Sans MT" panose="020B0502020104020203" pitchFamily="34" charset="0"/>
                      </a:endParaRPr>
                    </a:p>
                    <a:p>
                      <a:pPr algn="ctr" fontAlgn="b"/>
                      <a:r>
                        <a:rPr lang="en-US" sz="2000" u="none" strike="noStrike" dirty="0">
                          <a:solidFill>
                            <a:schemeClr val="bg1"/>
                          </a:solidFill>
                          <a:effectLst/>
                          <a:latin typeface="Gill Sans MT" panose="020B0502020104020203" pitchFamily="34" charset="0"/>
                        </a:rPr>
                        <a:t>S.no</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rowSpan="2">
                  <a:txBody>
                    <a:bodyPr/>
                    <a:lstStyle/>
                    <a:p>
                      <a:pPr algn="ctr" fontAlgn="b"/>
                      <a:r>
                        <a:rPr lang="en-US" sz="2000" u="none" strike="noStrike" dirty="0">
                          <a:solidFill>
                            <a:schemeClr val="bg1"/>
                          </a:solidFill>
                          <a:effectLst/>
                          <a:latin typeface="Gill Sans MT" panose="020B0502020104020203" pitchFamily="34" charset="0"/>
                        </a:rPr>
                        <a:t> </a:t>
                      </a:r>
                      <a:endParaRPr lang="en-US" sz="2000" b="1" i="0" u="none" strike="noStrike" dirty="0">
                        <a:solidFill>
                          <a:schemeClr val="bg1"/>
                        </a:solidFill>
                        <a:effectLst/>
                        <a:latin typeface="Gill Sans MT" panose="020B0502020104020203" pitchFamily="34" charset="0"/>
                      </a:endParaRPr>
                    </a:p>
                    <a:p>
                      <a:pPr algn="ctr" fontAlgn="b"/>
                      <a:r>
                        <a:rPr lang="en-US" sz="2000" u="none" strike="noStrike" dirty="0">
                          <a:solidFill>
                            <a:schemeClr val="bg1"/>
                          </a:solidFill>
                          <a:effectLst/>
                          <a:latin typeface="Gill Sans MT" panose="020B0502020104020203" pitchFamily="34" charset="0"/>
                        </a:rPr>
                        <a:t>Chapters</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rowSpan="2">
                  <a:txBody>
                    <a:bodyPr/>
                    <a:lstStyle/>
                    <a:p>
                      <a:pPr algn="ctr" fontAlgn="b"/>
                      <a:r>
                        <a:rPr lang="en-US" sz="2000" u="none" strike="noStrike" dirty="0">
                          <a:solidFill>
                            <a:schemeClr val="bg1"/>
                          </a:solidFill>
                          <a:effectLst/>
                          <a:latin typeface="Gill Sans MT" panose="020B0502020104020203" pitchFamily="34" charset="0"/>
                        </a:rPr>
                        <a:t> </a:t>
                      </a:r>
                      <a:endParaRPr lang="en-US" sz="2000" b="1" i="0" u="none" strike="noStrike" dirty="0">
                        <a:solidFill>
                          <a:schemeClr val="bg1"/>
                        </a:solidFill>
                        <a:effectLst/>
                        <a:latin typeface="Gill Sans MT" panose="020B0502020104020203" pitchFamily="34" charset="0"/>
                      </a:endParaRPr>
                    </a:p>
                    <a:p>
                      <a:pPr algn="ctr" fontAlgn="b"/>
                      <a:r>
                        <a:rPr lang="en-US" sz="2000" u="none" strike="noStrike" dirty="0">
                          <a:solidFill>
                            <a:schemeClr val="bg1"/>
                          </a:solidFill>
                          <a:effectLst/>
                          <a:latin typeface="Gill Sans MT" panose="020B0502020104020203" pitchFamily="34" charset="0"/>
                        </a:rPr>
                        <a:t>Categories</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u="none" strike="noStrike" dirty="0">
                          <a:solidFill>
                            <a:schemeClr val="bg1"/>
                          </a:solidFill>
                          <a:effectLst/>
                          <a:latin typeface="Gill Sans MT" panose="020B0502020104020203" pitchFamily="34" charset="0"/>
                        </a:rPr>
                        <a:t>Pre-FTA</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u="none" strike="noStrike" dirty="0">
                          <a:solidFill>
                            <a:schemeClr val="bg1"/>
                          </a:solidFill>
                          <a:effectLst/>
                          <a:latin typeface="Gill Sans MT" panose="020B0502020104020203" pitchFamily="34" charset="0"/>
                        </a:rPr>
                        <a:t>Pre-FTA</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u="none" strike="noStrike" dirty="0">
                          <a:solidFill>
                            <a:schemeClr val="bg1"/>
                          </a:solidFill>
                          <a:effectLst/>
                          <a:latin typeface="Gill Sans MT" panose="020B0502020104020203" pitchFamily="34" charset="0"/>
                        </a:rPr>
                        <a:t>Post-FTA</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u="none" strike="noStrike" dirty="0">
                          <a:solidFill>
                            <a:schemeClr val="bg1"/>
                          </a:solidFill>
                          <a:effectLst/>
                          <a:latin typeface="Gill Sans MT" panose="020B0502020104020203" pitchFamily="34" charset="0"/>
                        </a:rPr>
                        <a:t>Post-FTA</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u="none" strike="noStrike">
                          <a:solidFill>
                            <a:schemeClr val="bg1"/>
                          </a:solidFill>
                          <a:effectLst/>
                          <a:latin typeface="Gill Sans MT" panose="020B0502020104020203" pitchFamily="34" charset="0"/>
                        </a:rPr>
                        <a:t>Pre-Post</a:t>
                      </a:r>
                      <a:endParaRPr lang="en-US" sz="2000" b="1" i="0" u="none" strike="noStrike">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u="none" strike="noStrike">
                          <a:solidFill>
                            <a:schemeClr val="bg1"/>
                          </a:solidFill>
                          <a:effectLst/>
                          <a:latin typeface="Gill Sans MT" panose="020B0502020104020203" pitchFamily="34" charset="0"/>
                        </a:rPr>
                        <a:t>Pre-Post</a:t>
                      </a:r>
                      <a:endParaRPr lang="en-US" sz="2000" b="1" i="0" u="none" strike="noStrike">
                        <a:solidFill>
                          <a:schemeClr val="bg1"/>
                        </a:solidFill>
                        <a:effectLst/>
                        <a:latin typeface="Gill Sans MT" panose="020B0502020104020203" pitchFamily="34" charset="0"/>
                      </a:endParaRPr>
                    </a:p>
                  </a:txBody>
                  <a:tcPr marL="3546" marR="3546" marT="3546" marB="0" anchor="ctr">
                    <a:solidFill>
                      <a:srgbClr val="002060"/>
                    </a:solidFill>
                  </a:tcPr>
                </a:tc>
                <a:tc rowSpan="2">
                  <a:txBody>
                    <a:bodyPr/>
                    <a:lstStyle/>
                    <a:p>
                      <a:pPr algn="ctr" fontAlgn="b"/>
                      <a:r>
                        <a:rPr lang="en-US" sz="2000" u="none" strike="noStrike" dirty="0">
                          <a:solidFill>
                            <a:schemeClr val="bg1"/>
                          </a:solidFill>
                          <a:effectLst/>
                          <a:latin typeface="Gill Sans MT" panose="020B0502020104020203" pitchFamily="34" charset="0"/>
                        </a:rPr>
                        <a:t> </a:t>
                      </a:r>
                      <a:endParaRPr lang="en-US" sz="2000" b="1" i="0" u="none" strike="noStrike" dirty="0">
                        <a:solidFill>
                          <a:schemeClr val="bg1"/>
                        </a:solidFill>
                        <a:effectLst/>
                        <a:latin typeface="Gill Sans MT" panose="020B0502020104020203" pitchFamily="34" charset="0"/>
                      </a:endParaRPr>
                    </a:p>
                    <a:p>
                      <a:pPr algn="ctr" fontAlgn="b"/>
                      <a:r>
                        <a:rPr lang="en-US" sz="2000" u="none" strike="noStrike" dirty="0">
                          <a:solidFill>
                            <a:schemeClr val="bg1"/>
                          </a:solidFill>
                          <a:effectLst/>
                          <a:latin typeface="Gill Sans MT" panose="020B0502020104020203" pitchFamily="34" charset="0"/>
                        </a:rPr>
                        <a:t>Difference in Differences</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extLst>
                  <a:ext uri="{0D108BD9-81ED-4DB2-BD59-A6C34878D82A}">
                    <a16:rowId xmlns:a16="http://schemas.microsoft.com/office/drawing/2014/main" val="10000"/>
                  </a:ext>
                </a:extLst>
              </a:tr>
              <a:tr h="505473">
                <a:tc vMerge="1">
                  <a:txBody>
                    <a:bodyPr/>
                    <a:lstStyle/>
                    <a:p>
                      <a:pPr algn="ctr" fontAlgn="b"/>
                      <a:endParaRPr lang="en-US" sz="2000" b="1" i="0" u="none" strike="noStrike" dirty="0">
                        <a:solidFill>
                          <a:srgbClr val="000000"/>
                        </a:solidFill>
                        <a:effectLst/>
                        <a:latin typeface="Calibri" panose="020F0502020204030204" pitchFamily="34" charset="0"/>
                      </a:endParaRPr>
                    </a:p>
                  </a:txBody>
                  <a:tcPr marL="3546" marR="3546" marT="3546" marB="0" anchor="b"/>
                </a:tc>
                <a:tc vMerge="1">
                  <a:txBody>
                    <a:bodyPr/>
                    <a:lstStyle/>
                    <a:p>
                      <a:pPr algn="ctr" fontAlgn="b"/>
                      <a:endParaRPr lang="en-US" sz="2000" b="1" i="0" u="none" strike="noStrike" dirty="0">
                        <a:solidFill>
                          <a:srgbClr val="000000"/>
                        </a:solidFill>
                        <a:effectLst/>
                        <a:latin typeface="Calibri" panose="020F0502020204030204" pitchFamily="34" charset="0"/>
                      </a:endParaRPr>
                    </a:p>
                  </a:txBody>
                  <a:tcPr marL="3546" marR="3546" marT="3546" marB="0" anchor="b"/>
                </a:tc>
                <a:tc vMerge="1">
                  <a:txBody>
                    <a:bodyPr/>
                    <a:lstStyle/>
                    <a:p>
                      <a:pPr algn="ctr" fontAlgn="b"/>
                      <a:endParaRPr lang="en-US" sz="2000" b="1" i="0" u="none" strike="noStrike" dirty="0">
                        <a:solidFill>
                          <a:srgbClr val="000000"/>
                        </a:solidFill>
                        <a:effectLst/>
                        <a:latin typeface="Calibri" panose="020F0502020204030204" pitchFamily="34" charset="0"/>
                      </a:endParaRPr>
                    </a:p>
                  </a:txBody>
                  <a:tcPr marL="3546" marR="3546" marT="3546" marB="0" anchor="b"/>
                </a:tc>
                <a:tc>
                  <a:txBody>
                    <a:bodyPr/>
                    <a:lstStyle/>
                    <a:p>
                      <a:pPr algn="ctr" fontAlgn="b"/>
                      <a:r>
                        <a:rPr lang="en-US" sz="2000" u="none" strike="noStrike" dirty="0">
                          <a:solidFill>
                            <a:schemeClr val="bg1"/>
                          </a:solidFill>
                          <a:effectLst/>
                          <a:latin typeface="Gill Sans MT" panose="020B0502020104020203" pitchFamily="34" charset="0"/>
                        </a:rPr>
                        <a:t>All </a:t>
                      </a:r>
                      <a:r>
                        <a:rPr lang="en-US" sz="2000" u="none" strike="noStrike" dirty="0" err="1">
                          <a:solidFill>
                            <a:schemeClr val="bg1"/>
                          </a:solidFill>
                          <a:effectLst/>
                          <a:latin typeface="Gill Sans MT" panose="020B0502020104020203" pitchFamily="34" charset="0"/>
                        </a:rPr>
                        <a:t>Categ</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u="none" strike="noStrike" dirty="0">
                          <a:solidFill>
                            <a:schemeClr val="bg1"/>
                          </a:solidFill>
                          <a:effectLst/>
                          <a:latin typeface="Gill Sans MT" panose="020B0502020104020203" pitchFamily="34" charset="0"/>
                        </a:rPr>
                        <a:t>Treatment</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u="none" strike="noStrike" dirty="0">
                          <a:solidFill>
                            <a:schemeClr val="bg1"/>
                          </a:solidFill>
                          <a:effectLst/>
                          <a:latin typeface="Gill Sans MT" panose="020B0502020104020203" pitchFamily="34" charset="0"/>
                        </a:rPr>
                        <a:t>All </a:t>
                      </a:r>
                      <a:r>
                        <a:rPr lang="en-US" sz="2000" u="none" strike="noStrike" dirty="0" err="1">
                          <a:solidFill>
                            <a:schemeClr val="bg1"/>
                          </a:solidFill>
                          <a:effectLst/>
                          <a:latin typeface="Gill Sans MT" panose="020B0502020104020203" pitchFamily="34" charset="0"/>
                        </a:rPr>
                        <a:t>Categ</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u="none" strike="noStrike" dirty="0">
                          <a:solidFill>
                            <a:schemeClr val="bg1"/>
                          </a:solidFill>
                          <a:effectLst/>
                          <a:latin typeface="Gill Sans MT" panose="020B0502020104020203" pitchFamily="34" charset="0"/>
                        </a:rPr>
                        <a:t>Treatment</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u="none" strike="noStrike" dirty="0">
                          <a:solidFill>
                            <a:schemeClr val="bg1"/>
                          </a:solidFill>
                          <a:effectLst/>
                          <a:latin typeface="Gill Sans MT" panose="020B0502020104020203" pitchFamily="34" charset="0"/>
                        </a:rPr>
                        <a:t>Control</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a:txBody>
                    <a:bodyPr/>
                    <a:lstStyle/>
                    <a:p>
                      <a:pPr algn="ctr" fontAlgn="b"/>
                      <a:r>
                        <a:rPr lang="en-US" sz="2000" u="none" strike="noStrike" dirty="0">
                          <a:solidFill>
                            <a:schemeClr val="bg1"/>
                          </a:solidFill>
                          <a:effectLst/>
                          <a:latin typeface="Gill Sans MT" panose="020B0502020104020203" pitchFamily="34" charset="0"/>
                        </a:rPr>
                        <a:t>Treatment </a:t>
                      </a:r>
                      <a:endParaRPr lang="en-US" sz="2000" b="1" i="0" u="none" strike="noStrike" dirty="0">
                        <a:solidFill>
                          <a:schemeClr val="bg1"/>
                        </a:solidFill>
                        <a:effectLst/>
                        <a:latin typeface="Gill Sans MT" panose="020B0502020104020203" pitchFamily="34" charset="0"/>
                      </a:endParaRPr>
                    </a:p>
                  </a:txBody>
                  <a:tcPr marL="3546" marR="3546" marT="3546" marB="0" anchor="ctr">
                    <a:solidFill>
                      <a:srgbClr val="002060"/>
                    </a:solidFill>
                  </a:tcPr>
                </a:tc>
                <a:tc vMerge="1">
                  <a:txBody>
                    <a:bodyPr/>
                    <a:lstStyle/>
                    <a:p>
                      <a:pPr algn="ctr" fontAlgn="b"/>
                      <a:endParaRPr lang="en-US" sz="2000" b="1" i="0" u="none" strike="noStrike" dirty="0">
                        <a:solidFill>
                          <a:srgbClr val="000000"/>
                        </a:solidFill>
                        <a:effectLst/>
                        <a:latin typeface="Calibri" panose="020F0502020204030204" pitchFamily="34" charset="0"/>
                      </a:endParaRPr>
                    </a:p>
                  </a:txBody>
                  <a:tcPr marL="3546" marR="3546" marT="3546" marB="0" anchor="b"/>
                </a:tc>
                <a:extLst>
                  <a:ext uri="{0D108BD9-81ED-4DB2-BD59-A6C34878D82A}">
                    <a16:rowId xmlns:a16="http://schemas.microsoft.com/office/drawing/2014/main" val="10001"/>
                  </a:ext>
                </a:extLst>
              </a:tr>
              <a:tr h="505473">
                <a:tc>
                  <a:txBody>
                    <a:bodyPr/>
                    <a:lstStyle/>
                    <a:p>
                      <a:pPr algn="ctr" fontAlgn="b"/>
                      <a:r>
                        <a:rPr lang="en-US" sz="2000" u="none" strike="noStrike" dirty="0">
                          <a:effectLst/>
                          <a:latin typeface="Gill Sans MT" panose="020B0502020104020203" pitchFamily="34" charset="0"/>
                        </a:rPr>
                        <a:t>22</a:t>
                      </a:r>
                      <a:endParaRPr lang="en-US" sz="2000" b="0" i="0" u="none" strike="noStrike" dirty="0">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94</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Furniture</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1,000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4,789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40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3,789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36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(3,753)</a:t>
                      </a:r>
                      <a:endParaRPr lang="en-US" sz="20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2"/>
                  </a:ext>
                </a:extLst>
              </a:tr>
              <a:tr h="505473">
                <a:tc>
                  <a:txBody>
                    <a:bodyPr/>
                    <a:lstStyle/>
                    <a:p>
                      <a:pPr algn="ctr" fontAlgn="b"/>
                      <a:r>
                        <a:rPr lang="en-US" sz="2000" u="none" strike="noStrike">
                          <a:effectLst/>
                          <a:latin typeface="Gill Sans MT" panose="020B0502020104020203" pitchFamily="34" charset="0"/>
                        </a:rPr>
                        <a:t>23</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73</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dirty="0">
                          <a:effectLst/>
                          <a:latin typeface="Gill Sans MT" panose="020B0502020104020203" pitchFamily="34" charset="0"/>
                        </a:rPr>
                        <a:t>articles of iron and steel</a:t>
                      </a:r>
                      <a:endParaRPr lang="en-US" sz="2000" b="0" i="0" u="none" strike="noStrike" dirty="0">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998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56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4,787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91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3,789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35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(3,754)</a:t>
                      </a:r>
                      <a:endParaRPr lang="en-US" sz="20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3"/>
                  </a:ext>
                </a:extLst>
              </a:tr>
              <a:tr h="505473">
                <a:tc>
                  <a:txBody>
                    <a:bodyPr/>
                    <a:lstStyle/>
                    <a:p>
                      <a:pPr algn="ctr" fontAlgn="b"/>
                      <a:r>
                        <a:rPr lang="en-US" sz="2000" u="none" strike="noStrike">
                          <a:effectLst/>
                          <a:latin typeface="Gill Sans MT" panose="020B0502020104020203" pitchFamily="34" charset="0"/>
                        </a:rPr>
                        <a:t>24</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32</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Tanning and Dying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1,000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11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4,789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32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3,789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21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(3,768)</a:t>
                      </a:r>
                      <a:endParaRPr lang="en-US" sz="20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4"/>
                  </a:ext>
                </a:extLst>
              </a:tr>
              <a:tr h="505473">
                <a:tc>
                  <a:txBody>
                    <a:bodyPr/>
                    <a:lstStyle/>
                    <a:p>
                      <a:pPr algn="ctr" fontAlgn="b"/>
                      <a:r>
                        <a:rPr lang="en-US" sz="2000" u="none" strike="noStrike">
                          <a:effectLst/>
                          <a:latin typeface="Gill Sans MT" panose="020B0502020104020203" pitchFamily="34" charset="0"/>
                        </a:rPr>
                        <a:t>25</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57</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Textile Flooring</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999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18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4,789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33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3,790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15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(3,775)</a:t>
                      </a:r>
                      <a:endParaRPr lang="en-US" sz="20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5"/>
                  </a:ext>
                </a:extLst>
              </a:tr>
              <a:tr h="505473">
                <a:tc>
                  <a:txBody>
                    <a:bodyPr/>
                    <a:lstStyle/>
                    <a:p>
                      <a:pPr algn="ctr" fontAlgn="b"/>
                      <a:r>
                        <a:rPr lang="en-US" sz="2000" u="none" strike="noStrike">
                          <a:effectLst/>
                          <a:latin typeface="Gill Sans MT" panose="020B0502020104020203" pitchFamily="34" charset="0"/>
                        </a:rPr>
                        <a:t>26</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30</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Pharma Products</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999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17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4,789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18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3,790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(3,789)</a:t>
                      </a:r>
                      <a:endParaRPr lang="en-US" sz="20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6"/>
                  </a:ext>
                </a:extLst>
              </a:tr>
              <a:tr h="505473">
                <a:tc>
                  <a:txBody>
                    <a:bodyPr/>
                    <a:lstStyle/>
                    <a:p>
                      <a:pPr algn="ctr" fontAlgn="b"/>
                      <a:r>
                        <a:rPr lang="en-US" sz="2000" u="none" strike="noStrike">
                          <a:effectLst/>
                          <a:latin typeface="Gill Sans MT" panose="020B0502020104020203" pitchFamily="34" charset="0"/>
                        </a:rPr>
                        <a:t>27</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60</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Knitted Fabrics</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999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35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4,789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34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3,790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(2)</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(3,792)</a:t>
                      </a:r>
                      <a:endParaRPr lang="en-US" sz="20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7"/>
                  </a:ext>
                </a:extLst>
              </a:tr>
              <a:tr h="505473">
                <a:tc>
                  <a:txBody>
                    <a:bodyPr/>
                    <a:lstStyle/>
                    <a:p>
                      <a:pPr algn="ctr" fontAlgn="b"/>
                      <a:r>
                        <a:rPr lang="en-US" sz="2000" u="none" strike="noStrike">
                          <a:effectLst/>
                          <a:latin typeface="Gill Sans MT" panose="020B0502020104020203" pitchFamily="34" charset="0"/>
                        </a:rPr>
                        <a:t>28</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58</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Special Woven Fabrics</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999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18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4,790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10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dirty="0">
                          <a:effectLst/>
                          <a:latin typeface="Gill Sans MT" panose="020B0502020104020203" pitchFamily="34" charset="0"/>
                        </a:rPr>
                        <a:t>             3,790 </a:t>
                      </a:r>
                      <a:endParaRPr lang="en-US" sz="2000" b="0" i="0" u="none" strike="noStrike" dirty="0">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(8)</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(3,798)</a:t>
                      </a:r>
                      <a:endParaRPr lang="en-US" sz="2000" b="0" i="0" u="none" strike="noStrike">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8"/>
                  </a:ext>
                </a:extLst>
              </a:tr>
              <a:tr h="505473">
                <a:tc>
                  <a:txBody>
                    <a:bodyPr/>
                    <a:lstStyle/>
                    <a:p>
                      <a:pPr algn="ctr" fontAlgn="b"/>
                      <a:r>
                        <a:rPr lang="en-US" sz="2000" u="none" strike="noStrike">
                          <a:effectLst/>
                          <a:latin typeface="Gill Sans MT" panose="020B0502020104020203" pitchFamily="34" charset="0"/>
                        </a:rPr>
                        <a:t>29</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54</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dirty="0">
                          <a:effectLst/>
                          <a:latin typeface="Gill Sans MT" panose="020B0502020104020203" pitchFamily="34" charset="0"/>
                        </a:rPr>
                        <a:t>Yarn</a:t>
                      </a:r>
                      <a:endParaRPr lang="en-US" sz="2000" b="0" i="0" u="none" strike="noStrike" dirty="0">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996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dirty="0">
                          <a:effectLst/>
                          <a:latin typeface="Gill Sans MT" panose="020B0502020104020203" pitchFamily="34" charset="0"/>
                        </a:rPr>
                        <a:t>             120 </a:t>
                      </a:r>
                      <a:endParaRPr lang="en-US" sz="2000" b="0" i="0" u="none" strike="noStrike" dirty="0">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4,788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dirty="0">
                          <a:effectLst/>
                          <a:latin typeface="Gill Sans MT" panose="020B0502020104020203" pitchFamily="34" charset="0"/>
                        </a:rPr>
                        <a:t>                     73 </a:t>
                      </a:r>
                      <a:endParaRPr lang="en-US" sz="2000" b="0" i="0" u="none" strike="noStrike" dirty="0">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3,792 </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a:effectLst/>
                          <a:latin typeface="Gill Sans MT" panose="020B0502020104020203" pitchFamily="34" charset="0"/>
                        </a:rPr>
                        <a:t>                 (47)</a:t>
                      </a:r>
                      <a:endParaRPr lang="en-US" sz="2000" b="0" i="0" u="none" strike="noStrike">
                        <a:solidFill>
                          <a:srgbClr val="000000"/>
                        </a:solidFill>
                        <a:effectLst/>
                        <a:latin typeface="Gill Sans MT" panose="020B0502020104020203" pitchFamily="34" charset="0"/>
                      </a:endParaRPr>
                    </a:p>
                  </a:txBody>
                  <a:tcPr marL="3546" marR="3546" marT="3546" marB="0" anchor="b"/>
                </a:tc>
                <a:tc>
                  <a:txBody>
                    <a:bodyPr/>
                    <a:lstStyle/>
                    <a:p>
                      <a:pPr algn="ctr" fontAlgn="b"/>
                      <a:r>
                        <a:rPr lang="en-US" sz="2000" u="none" strike="noStrike" dirty="0">
                          <a:effectLst/>
                          <a:latin typeface="Gill Sans MT" panose="020B0502020104020203" pitchFamily="34" charset="0"/>
                        </a:rPr>
                        <a:t>                                   (3,839)</a:t>
                      </a:r>
                      <a:endParaRPr lang="en-US" sz="2000" b="0" i="0" u="none" strike="noStrike" dirty="0">
                        <a:solidFill>
                          <a:srgbClr val="000000"/>
                        </a:solidFill>
                        <a:effectLst/>
                        <a:latin typeface="Gill Sans MT" panose="020B0502020104020203" pitchFamily="34" charset="0"/>
                      </a:endParaRPr>
                    </a:p>
                  </a:txBody>
                  <a:tcPr marL="3546" marR="3546" marT="3546" marB="0" anchor="b"/>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88319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itle 1">
            <a:extLst>
              <a:ext uri="{FF2B5EF4-FFF2-40B4-BE49-F238E27FC236}">
                <a16:creationId xmlns:a16="http://schemas.microsoft.com/office/drawing/2014/main" id="{2BBA18EF-8AED-4FF5-980C-EE849C81E899}"/>
              </a:ext>
            </a:extLst>
          </p:cNvPr>
          <p:cNvSpPr txBox="1">
            <a:spLocks/>
          </p:cNvSpPr>
          <p:nvPr/>
        </p:nvSpPr>
        <p:spPr>
          <a:xfrm>
            <a:off x="1376789" y="164312"/>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Recommendations</a:t>
            </a:r>
            <a:endParaRPr lang="en-US" sz="3200" dirty="0"/>
          </a:p>
        </p:txBody>
      </p:sp>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838200" y="765483"/>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endParaRPr lang="en-US" sz="1800" dirty="0">
              <a:latin typeface="Gill Sans MT" panose="020B0502020104020203" pitchFamily="34" charset="0"/>
            </a:endParaRPr>
          </a:p>
        </p:txBody>
      </p:sp>
      <p:sp>
        <p:nvSpPr>
          <p:cNvPr id="2" name="TextBox 1"/>
          <p:cNvSpPr txBox="1"/>
          <p:nvPr/>
        </p:nvSpPr>
        <p:spPr>
          <a:xfrm>
            <a:off x="479765" y="765483"/>
            <a:ext cx="11481118" cy="9264075"/>
          </a:xfrm>
          <a:prstGeom prst="rect">
            <a:avLst/>
          </a:prstGeom>
          <a:noFill/>
        </p:spPr>
        <p:txBody>
          <a:bodyPr wrap="square" rtlCol="0">
            <a:spAutoFit/>
          </a:bodyPr>
          <a:lstStyle/>
          <a:p>
            <a:pPr algn="just"/>
            <a:endParaRPr lang="en-US" sz="2000" dirty="0">
              <a:latin typeface="Gill Sans MT" panose="020B0502020104020203" pitchFamily="34" charset="0"/>
            </a:endParaRPr>
          </a:p>
          <a:p>
            <a:pPr algn="just"/>
            <a:endParaRPr lang="en-US" sz="2000" dirty="0">
              <a:latin typeface="Gill Sans MT" panose="020B0502020104020203" pitchFamily="34" charset="0"/>
            </a:endParaRPr>
          </a:p>
          <a:p>
            <a:pPr marL="342900" indent="-342900" algn="just">
              <a:buFont typeface="Wingdings" panose="05000000000000000000" pitchFamily="2" charset="2"/>
              <a:buChar char="§"/>
            </a:pPr>
            <a:r>
              <a:rPr lang="en-US" sz="2400" dirty="0">
                <a:latin typeface="Gill Sans MT" panose="020B0502020104020203" pitchFamily="34" charset="0"/>
              </a:rPr>
              <a:t>CPFTA will be more beneficial for Pakistan, if we move towards </a:t>
            </a:r>
            <a:r>
              <a:rPr lang="en-US" sz="2400" dirty="0">
                <a:solidFill>
                  <a:srgbClr val="FF0000"/>
                </a:solidFill>
                <a:latin typeface="Gill Sans MT" panose="020B0502020104020203" pitchFamily="34" charset="0"/>
              </a:rPr>
              <a:t>value-added products</a:t>
            </a:r>
          </a:p>
          <a:p>
            <a:pPr marL="342900" indent="-342900" algn="just">
              <a:buFont typeface="Wingdings" panose="05000000000000000000" pitchFamily="2" charset="2"/>
              <a:buChar char="§"/>
            </a:pPr>
            <a:endParaRPr lang="en-US" sz="2400" dirty="0">
              <a:latin typeface="Gill Sans MT" panose="020B0502020104020203" pitchFamily="34" charset="0"/>
            </a:endParaRPr>
          </a:p>
          <a:p>
            <a:pPr marL="342900" indent="-342900" algn="just">
              <a:buFont typeface="Wingdings" panose="05000000000000000000" pitchFamily="2" charset="2"/>
              <a:buChar char="§"/>
            </a:pPr>
            <a:r>
              <a:rPr lang="en-US" sz="2400" dirty="0">
                <a:solidFill>
                  <a:srgbClr val="FF0000"/>
                </a:solidFill>
                <a:latin typeface="Gill Sans MT" panose="020B0502020104020203" pitchFamily="34" charset="0"/>
              </a:rPr>
              <a:t>Relocation of Chinese industries</a:t>
            </a:r>
            <a:r>
              <a:rPr lang="en-US" sz="2400" dirty="0">
                <a:latin typeface="Gill Sans MT" panose="020B0502020104020203" pitchFamily="34" charset="0"/>
              </a:rPr>
              <a:t> in Pakistan-cost of labor is increasing</a:t>
            </a:r>
          </a:p>
          <a:p>
            <a:pPr marL="342900" indent="-342900" algn="just">
              <a:buFont typeface="Wingdings" panose="05000000000000000000" pitchFamily="2" charset="2"/>
              <a:buChar char="§"/>
            </a:pPr>
            <a:endParaRPr lang="en-US" sz="2400" dirty="0">
              <a:latin typeface="Gill Sans MT" panose="020B0502020104020203" pitchFamily="34" charset="0"/>
            </a:endParaRPr>
          </a:p>
          <a:p>
            <a:pPr marL="342900" indent="-342900" algn="just">
              <a:buFont typeface="Wingdings" panose="05000000000000000000" pitchFamily="2" charset="2"/>
              <a:buChar char="§"/>
            </a:pPr>
            <a:r>
              <a:rPr lang="en-US" sz="2400" dirty="0">
                <a:latin typeface="Gill Sans MT" panose="020B0502020104020203" pitchFamily="34" charset="0"/>
              </a:rPr>
              <a:t>Pakistan should develop its </a:t>
            </a:r>
            <a:r>
              <a:rPr lang="en-US" sz="2400" dirty="0">
                <a:solidFill>
                  <a:srgbClr val="FF0000"/>
                </a:solidFill>
                <a:latin typeface="Gill Sans MT" panose="020B0502020104020203" pitchFamily="34" charset="0"/>
              </a:rPr>
              <a:t>Export Processing Zones (EPZs), and Special Economic Zones</a:t>
            </a:r>
            <a:r>
              <a:rPr lang="en-US" sz="2400" dirty="0">
                <a:latin typeface="Gill Sans MT" panose="020B0502020104020203" pitchFamily="34" charset="0"/>
              </a:rPr>
              <a:t> infrastructure </a:t>
            </a:r>
          </a:p>
          <a:p>
            <a:pPr marL="342900" indent="-342900" algn="just">
              <a:buFont typeface="Wingdings" panose="05000000000000000000" pitchFamily="2" charset="2"/>
              <a:buChar char="§"/>
            </a:pPr>
            <a:endParaRPr lang="en-US" sz="2400" dirty="0">
              <a:latin typeface="Gill Sans MT" panose="020B0502020104020203" pitchFamily="34" charset="0"/>
            </a:endParaRPr>
          </a:p>
          <a:p>
            <a:pPr marL="342900" indent="-342900" algn="just">
              <a:buFont typeface="Wingdings" panose="05000000000000000000" pitchFamily="2" charset="2"/>
              <a:buChar char="§"/>
            </a:pPr>
            <a:r>
              <a:rPr lang="en-US" sz="2400" dirty="0">
                <a:latin typeface="Gill Sans MT" panose="020B0502020104020203" pitchFamily="34" charset="0"/>
              </a:rPr>
              <a:t>Should take aggressive measures to reduce cost of doing business in terms of infrastructure, utilities, land acquisition, and by </a:t>
            </a:r>
            <a:r>
              <a:rPr lang="en-US" sz="2400" dirty="0">
                <a:solidFill>
                  <a:srgbClr val="FF0000"/>
                </a:solidFill>
                <a:latin typeface="Gill Sans MT" panose="020B0502020104020203" pitchFamily="34" charset="0"/>
              </a:rPr>
              <a:t>improving labor skills </a:t>
            </a:r>
            <a:r>
              <a:rPr lang="en-US" sz="2400" dirty="0">
                <a:latin typeface="Gill Sans MT" panose="020B0502020104020203" pitchFamily="34" charset="0"/>
              </a:rPr>
              <a:t>and </a:t>
            </a:r>
            <a:r>
              <a:rPr lang="en-US" sz="2400" dirty="0">
                <a:solidFill>
                  <a:srgbClr val="FF0000"/>
                </a:solidFill>
                <a:latin typeface="Gill Sans MT" panose="020B0502020104020203" pitchFamily="34" charset="0"/>
              </a:rPr>
              <a:t>productivity</a:t>
            </a:r>
          </a:p>
          <a:p>
            <a:pPr marL="342900" indent="-342900" algn="just">
              <a:buFont typeface="Wingdings" panose="05000000000000000000" pitchFamily="2" charset="2"/>
              <a:buChar char="§"/>
            </a:pPr>
            <a:endParaRPr lang="en-US" sz="2400" dirty="0">
              <a:solidFill>
                <a:srgbClr val="FF0000"/>
              </a:solidFill>
              <a:latin typeface="Gill Sans MT" panose="020B0502020104020203" pitchFamily="34" charset="0"/>
            </a:endParaRPr>
          </a:p>
          <a:p>
            <a:pPr marL="342900" indent="-342900" algn="just">
              <a:buFont typeface="Wingdings" panose="05000000000000000000" pitchFamily="2" charset="2"/>
              <a:buChar char="§"/>
            </a:pPr>
            <a:r>
              <a:rPr lang="en-US" sz="2400" dirty="0">
                <a:latin typeface="Gill Sans MT" panose="020B0502020104020203" pitchFamily="34" charset="0"/>
              </a:rPr>
              <a:t>Need to initiate programs for </a:t>
            </a:r>
            <a:r>
              <a:rPr lang="en-US" sz="2400" dirty="0">
                <a:solidFill>
                  <a:srgbClr val="FF0000"/>
                </a:solidFill>
                <a:latin typeface="Gill Sans MT" panose="020B0502020104020203" pitchFamily="34" charset="0"/>
              </a:rPr>
              <a:t>capacity building </a:t>
            </a:r>
            <a:r>
              <a:rPr lang="en-US" sz="2400" dirty="0">
                <a:latin typeface="Gill Sans MT" panose="020B0502020104020203" pitchFamily="34" charset="0"/>
              </a:rPr>
              <a:t>and </a:t>
            </a:r>
            <a:r>
              <a:rPr lang="en-US" sz="2400" dirty="0">
                <a:solidFill>
                  <a:srgbClr val="FF0000"/>
                </a:solidFill>
                <a:latin typeface="Gill Sans MT" panose="020B0502020104020203" pitchFamily="34" charset="0"/>
              </a:rPr>
              <a:t>technology transfer</a:t>
            </a:r>
          </a:p>
          <a:p>
            <a:pPr marL="342900" indent="-342900" algn="just">
              <a:buFont typeface="Wingdings" panose="05000000000000000000" pitchFamily="2" charset="2"/>
              <a:buChar char="§"/>
            </a:pPr>
            <a:endParaRPr lang="en-US" sz="2400" dirty="0">
              <a:solidFill>
                <a:srgbClr val="FF0000"/>
              </a:solidFill>
              <a:latin typeface="Gill Sans MT" panose="020B0502020104020203" pitchFamily="34" charset="0"/>
            </a:endParaRPr>
          </a:p>
          <a:p>
            <a:pPr marL="342900" indent="-342900" algn="just">
              <a:buFont typeface="Wingdings" panose="05000000000000000000" pitchFamily="2" charset="2"/>
              <a:buChar char="§"/>
            </a:pPr>
            <a:r>
              <a:rPr lang="en-US" sz="2400" dirty="0">
                <a:latin typeface="Gill Sans MT" panose="020B0502020104020203" pitchFamily="34" charset="0"/>
              </a:rPr>
              <a:t>Quarterly </a:t>
            </a:r>
            <a:r>
              <a:rPr lang="en-US" sz="2400" dirty="0">
                <a:solidFill>
                  <a:srgbClr val="FF0000"/>
                </a:solidFill>
                <a:latin typeface="Gill Sans MT" panose="020B0502020104020203" pitchFamily="34" charset="0"/>
              </a:rPr>
              <a:t>meetings with stakeholder </a:t>
            </a:r>
            <a:r>
              <a:rPr lang="en-US" sz="2400" dirty="0">
                <a:latin typeface="Gill Sans MT" panose="020B0502020104020203" pitchFamily="34" charset="0"/>
              </a:rPr>
              <a:t>should be made essential for better policy formulation</a:t>
            </a:r>
          </a:p>
          <a:p>
            <a:pPr algn="just"/>
            <a:endParaRPr lang="en-US" sz="2000" dirty="0">
              <a:latin typeface="Gill Sans MT" panose="020B0502020104020203" pitchFamily="34" charset="0"/>
            </a:endParaRPr>
          </a:p>
          <a:p>
            <a:pPr algn="just"/>
            <a:endParaRPr lang="en-US" sz="2000" dirty="0">
              <a:latin typeface="Gill Sans MT" panose="020B0502020104020203" pitchFamily="34" charset="0"/>
            </a:endParaRPr>
          </a:p>
          <a:p>
            <a:pPr algn="just"/>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BCC9AC8D-1FB9-4E31-9BB6-13F15ABBE5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57700" y="0"/>
            <a:ext cx="1489410" cy="1191527"/>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73" y="57457"/>
            <a:ext cx="1053891" cy="1053891"/>
          </a:xfrm>
          <a:prstGeom prst="rect">
            <a:avLst/>
          </a:prstGeom>
        </p:spPr>
      </p:pic>
    </p:spTree>
    <p:extLst>
      <p:ext uri="{BB962C8B-B14F-4D97-AF65-F5344CB8AC3E}">
        <p14:creationId xmlns:p14="http://schemas.microsoft.com/office/powerpoint/2010/main" val="2687159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2"/>
          <p:cNvSpPr>
            <a:spLocks noGrp="1"/>
          </p:cNvSpPr>
          <p:nvPr>
            <p:ph type="title"/>
          </p:nvPr>
        </p:nvSpPr>
        <p:spPr>
          <a:xfrm>
            <a:off x="589746" y="39996"/>
            <a:ext cx="10515600" cy="1055683"/>
          </a:xfrm>
        </p:spPr>
        <p:txBody>
          <a:bodyPr>
            <a:normAutofit/>
          </a:bodyPr>
          <a:lstStyle/>
          <a:p>
            <a:pPr algn="ctr"/>
            <a:r>
              <a:rPr lang="en-US" sz="3600" b="1" dirty="0">
                <a:solidFill>
                  <a:srgbClr val="1A3260"/>
                </a:solidFill>
                <a:latin typeface="Gill Sans MT" panose="020B0502020104020203" pitchFamily="34" charset="0"/>
              </a:rPr>
              <a:t> Contents</a:t>
            </a:r>
          </a:p>
        </p:txBody>
      </p:sp>
      <p:sp>
        <p:nvSpPr>
          <p:cNvPr id="8" name="TextBox 7">
            <a:extLst>
              <a:ext uri="{FF2B5EF4-FFF2-40B4-BE49-F238E27FC236}">
                <a16:creationId xmlns:a16="http://schemas.microsoft.com/office/drawing/2014/main" id="{A9A5F4A3-A0A5-4890-AB6A-253EAE15A81F}"/>
              </a:ext>
            </a:extLst>
          </p:cNvPr>
          <p:cNvSpPr txBox="1"/>
          <p:nvPr/>
        </p:nvSpPr>
        <p:spPr>
          <a:xfrm>
            <a:off x="2587469" y="1781828"/>
            <a:ext cx="7738217" cy="461665"/>
          </a:xfrm>
          <a:prstGeom prst="rect">
            <a:avLst/>
          </a:prstGeom>
          <a:noFill/>
        </p:spPr>
        <p:txBody>
          <a:bodyPr wrap="square" rtlCol="0">
            <a:spAutoFit/>
          </a:bodyPr>
          <a:lstStyle/>
          <a:p>
            <a:pPr>
              <a:buClr>
                <a:srgbClr val="FDB813"/>
              </a:buClr>
            </a:pPr>
            <a:r>
              <a:rPr lang="en-US" sz="2400" dirty="0">
                <a:solidFill>
                  <a:srgbClr val="002060"/>
                </a:solidFill>
                <a:latin typeface="Gill Sans MT" panose="020B0502020104020203" pitchFamily="34" charset="0"/>
                <a:cs typeface="Calibri" panose="020F0502020204030204" pitchFamily="34" charset="0"/>
              </a:rPr>
              <a:t>Historical Trend</a:t>
            </a:r>
          </a:p>
        </p:txBody>
      </p:sp>
      <p:sp>
        <p:nvSpPr>
          <p:cNvPr id="9" name="TextBox 8">
            <a:extLst>
              <a:ext uri="{FF2B5EF4-FFF2-40B4-BE49-F238E27FC236}">
                <a16:creationId xmlns:a16="http://schemas.microsoft.com/office/drawing/2014/main" id="{0A9F4529-9244-4BDB-8063-2207DFB7CFC3}"/>
              </a:ext>
            </a:extLst>
          </p:cNvPr>
          <p:cNvSpPr txBox="1"/>
          <p:nvPr/>
        </p:nvSpPr>
        <p:spPr>
          <a:xfrm>
            <a:off x="2587469" y="2525348"/>
            <a:ext cx="8414359" cy="461665"/>
          </a:xfrm>
          <a:prstGeom prst="rect">
            <a:avLst/>
          </a:prstGeom>
          <a:noFill/>
        </p:spPr>
        <p:txBody>
          <a:bodyPr wrap="square" rtlCol="0">
            <a:spAutoFit/>
          </a:bodyPr>
          <a:lstStyle/>
          <a:p>
            <a:r>
              <a:rPr lang="en-US" sz="2400" dirty="0">
                <a:solidFill>
                  <a:srgbClr val="002060"/>
                </a:solidFill>
                <a:latin typeface="Gill Sans MT" panose="020B0502020104020203" pitchFamily="34" charset="0"/>
              </a:rPr>
              <a:t>Research Objectives </a:t>
            </a:r>
            <a:endParaRPr lang="en-GB" sz="2400" dirty="0">
              <a:solidFill>
                <a:srgbClr val="002060"/>
              </a:solidFill>
              <a:latin typeface="Gill Sans MT" panose="020B0502020104020203" pitchFamily="34" charset="0"/>
            </a:endParaRPr>
          </a:p>
        </p:txBody>
      </p:sp>
      <p:sp>
        <p:nvSpPr>
          <p:cNvPr id="24" name="Rectangle 23">
            <a:extLst>
              <a:ext uri="{FF2B5EF4-FFF2-40B4-BE49-F238E27FC236}">
                <a16:creationId xmlns:a16="http://schemas.microsoft.com/office/drawing/2014/main" id="{9B1B518D-EB36-4375-91ED-8F87271A0657}"/>
              </a:ext>
            </a:extLst>
          </p:cNvPr>
          <p:cNvSpPr/>
          <p:nvPr/>
        </p:nvSpPr>
        <p:spPr>
          <a:xfrm>
            <a:off x="2587469" y="1078971"/>
            <a:ext cx="4814817" cy="461665"/>
          </a:xfrm>
          <a:prstGeom prst="rect">
            <a:avLst/>
          </a:prstGeom>
        </p:spPr>
        <p:txBody>
          <a:bodyPr wrap="square">
            <a:spAutoFit/>
          </a:bodyPr>
          <a:lstStyle/>
          <a:p>
            <a:pPr>
              <a:buClr>
                <a:srgbClr val="FDB813"/>
              </a:buClr>
            </a:pPr>
            <a:r>
              <a:rPr lang="en-US" sz="2400" dirty="0">
                <a:solidFill>
                  <a:srgbClr val="002060"/>
                </a:solidFill>
                <a:latin typeface="Gill Sans MT" panose="020B0502020104020203" pitchFamily="34" charset="0"/>
                <a:cs typeface="Calibri" panose="020F0502020204030204" pitchFamily="34" charset="0"/>
              </a:rPr>
              <a:t>Introduction</a:t>
            </a:r>
          </a:p>
        </p:txBody>
      </p:sp>
      <p:cxnSp>
        <p:nvCxnSpPr>
          <p:cNvPr id="25" name="Straight Connector 24">
            <a:extLst>
              <a:ext uri="{FF2B5EF4-FFF2-40B4-BE49-F238E27FC236}">
                <a16:creationId xmlns:a16="http://schemas.microsoft.com/office/drawing/2014/main" id="{2F865B56-0C9A-4832-A9DF-3FB3D8FC78E8}"/>
              </a:ext>
            </a:extLst>
          </p:cNvPr>
          <p:cNvCxnSpPr>
            <a:cxnSpLocks/>
          </p:cNvCxnSpPr>
          <p:nvPr/>
        </p:nvCxnSpPr>
        <p:spPr>
          <a:xfrm flipV="1">
            <a:off x="1492287" y="1552768"/>
            <a:ext cx="9007262" cy="688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9A5F4A3-A0A5-4890-AB6A-253EAE15A81F}"/>
              </a:ext>
            </a:extLst>
          </p:cNvPr>
          <p:cNvSpPr txBox="1"/>
          <p:nvPr/>
        </p:nvSpPr>
        <p:spPr>
          <a:xfrm>
            <a:off x="2587469" y="4026305"/>
            <a:ext cx="5830621" cy="461665"/>
          </a:xfrm>
          <a:prstGeom prst="rect">
            <a:avLst/>
          </a:prstGeom>
          <a:noFill/>
        </p:spPr>
        <p:txBody>
          <a:bodyPr wrap="square" rtlCol="0">
            <a:spAutoFit/>
          </a:bodyPr>
          <a:lstStyle/>
          <a:p>
            <a:pPr>
              <a:buClr>
                <a:srgbClr val="FDB813"/>
              </a:buClr>
            </a:pPr>
            <a:r>
              <a:rPr lang="en-US" sz="2400" dirty="0">
                <a:solidFill>
                  <a:srgbClr val="002060"/>
                </a:solidFill>
                <a:latin typeface="Gill Sans MT" panose="020B0502020104020203" pitchFamily="34" charset="0"/>
                <a:cs typeface="Calibri" panose="020F0502020204030204" pitchFamily="34" charset="0"/>
              </a:rPr>
              <a:t>Results </a:t>
            </a:r>
          </a:p>
        </p:txBody>
      </p:sp>
      <p:sp>
        <p:nvSpPr>
          <p:cNvPr id="16" name="Rectangle 15">
            <a:extLst>
              <a:ext uri="{FF2B5EF4-FFF2-40B4-BE49-F238E27FC236}">
                <a16:creationId xmlns:a16="http://schemas.microsoft.com/office/drawing/2014/main" id="{9B1B518D-EB36-4375-91ED-8F87271A0657}"/>
              </a:ext>
            </a:extLst>
          </p:cNvPr>
          <p:cNvSpPr/>
          <p:nvPr/>
        </p:nvSpPr>
        <p:spPr>
          <a:xfrm>
            <a:off x="2587469" y="3294420"/>
            <a:ext cx="8095045" cy="461665"/>
          </a:xfrm>
          <a:prstGeom prst="rect">
            <a:avLst/>
          </a:prstGeom>
        </p:spPr>
        <p:txBody>
          <a:bodyPr wrap="square">
            <a:spAutoFit/>
          </a:bodyPr>
          <a:lstStyle/>
          <a:p>
            <a:pPr>
              <a:buClr>
                <a:srgbClr val="FDB813"/>
              </a:buClr>
            </a:pPr>
            <a:r>
              <a:rPr lang="en-US" sz="2400" dirty="0">
                <a:solidFill>
                  <a:srgbClr val="002060"/>
                </a:solidFill>
                <a:latin typeface="Gill Sans MT" panose="020B0502020104020203" pitchFamily="34" charset="0"/>
                <a:cs typeface="Calibri" panose="020F0502020204030204" pitchFamily="34" charset="0"/>
              </a:rPr>
              <a:t>Methodology</a:t>
            </a:r>
          </a:p>
        </p:txBody>
      </p:sp>
      <p:cxnSp>
        <p:nvCxnSpPr>
          <p:cNvPr id="32" name="Straight Connector 31">
            <a:extLst>
              <a:ext uri="{FF2B5EF4-FFF2-40B4-BE49-F238E27FC236}">
                <a16:creationId xmlns:a16="http://schemas.microsoft.com/office/drawing/2014/main" id="{2F865B56-0C9A-4832-A9DF-3FB3D8FC78E8}"/>
              </a:ext>
            </a:extLst>
          </p:cNvPr>
          <p:cNvCxnSpPr>
            <a:cxnSpLocks/>
          </p:cNvCxnSpPr>
          <p:nvPr/>
        </p:nvCxnSpPr>
        <p:spPr>
          <a:xfrm flipV="1">
            <a:off x="1506607" y="2270601"/>
            <a:ext cx="9007262" cy="688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F865B56-0C9A-4832-A9DF-3FB3D8FC78E8}"/>
              </a:ext>
            </a:extLst>
          </p:cNvPr>
          <p:cNvCxnSpPr>
            <a:cxnSpLocks/>
          </p:cNvCxnSpPr>
          <p:nvPr/>
        </p:nvCxnSpPr>
        <p:spPr>
          <a:xfrm flipV="1">
            <a:off x="1492287" y="3023751"/>
            <a:ext cx="9007262" cy="688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F865B56-0C9A-4832-A9DF-3FB3D8FC78E8}"/>
              </a:ext>
            </a:extLst>
          </p:cNvPr>
          <p:cNvCxnSpPr>
            <a:cxnSpLocks/>
          </p:cNvCxnSpPr>
          <p:nvPr/>
        </p:nvCxnSpPr>
        <p:spPr>
          <a:xfrm flipV="1">
            <a:off x="1506607" y="3741584"/>
            <a:ext cx="9007262" cy="688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F865B56-0C9A-4832-A9DF-3FB3D8FC78E8}"/>
              </a:ext>
            </a:extLst>
          </p:cNvPr>
          <p:cNvCxnSpPr>
            <a:cxnSpLocks/>
          </p:cNvCxnSpPr>
          <p:nvPr/>
        </p:nvCxnSpPr>
        <p:spPr>
          <a:xfrm flipV="1">
            <a:off x="1477967" y="4513630"/>
            <a:ext cx="9007262" cy="688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6" name="object 2">
            <a:extLst>
              <a:ext uri="{FF2B5EF4-FFF2-40B4-BE49-F238E27FC236}">
                <a16:creationId xmlns:a16="http://schemas.microsoft.com/office/drawing/2014/main" id="{7D5A992F-7488-4CBC-8A2C-57B790439ABF}"/>
              </a:ext>
            </a:extLst>
          </p:cNvPr>
          <p:cNvSpPr/>
          <p:nvPr/>
        </p:nvSpPr>
        <p:spPr>
          <a:xfrm>
            <a:off x="1623188" y="1235262"/>
            <a:ext cx="274320" cy="274320"/>
          </a:xfrm>
          <a:custGeom>
            <a:avLst/>
            <a:gdLst/>
            <a:ahLst/>
            <a:cxnLst/>
            <a:rect l="l" t="t" r="r" b="b"/>
            <a:pathLst>
              <a:path w="490855" h="490855">
                <a:moveTo>
                  <a:pt x="245160" y="0"/>
                </a:moveTo>
                <a:lnTo>
                  <a:pt x="195753" y="4980"/>
                </a:lnTo>
                <a:lnTo>
                  <a:pt x="149734" y="19266"/>
                </a:lnTo>
                <a:lnTo>
                  <a:pt x="108090" y="41870"/>
                </a:lnTo>
                <a:lnTo>
                  <a:pt x="71807" y="71807"/>
                </a:lnTo>
                <a:lnTo>
                  <a:pt x="41870" y="108090"/>
                </a:lnTo>
                <a:lnTo>
                  <a:pt x="19266" y="149734"/>
                </a:lnTo>
                <a:lnTo>
                  <a:pt x="4980" y="195753"/>
                </a:lnTo>
                <a:lnTo>
                  <a:pt x="0" y="245160"/>
                </a:lnTo>
                <a:lnTo>
                  <a:pt x="4980" y="294568"/>
                </a:lnTo>
                <a:lnTo>
                  <a:pt x="19266" y="340586"/>
                </a:lnTo>
                <a:lnTo>
                  <a:pt x="41870" y="382230"/>
                </a:lnTo>
                <a:lnTo>
                  <a:pt x="71807" y="418514"/>
                </a:lnTo>
                <a:lnTo>
                  <a:pt x="108090" y="448450"/>
                </a:lnTo>
                <a:lnTo>
                  <a:pt x="149734" y="471055"/>
                </a:lnTo>
                <a:lnTo>
                  <a:pt x="195753" y="485340"/>
                </a:lnTo>
                <a:lnTo>
                  <a:pt x="245160" y="490321"/>
                </a:lnTo>
                <a:lnTo>
                  <a:pt x="294568" y="485340"/>
                </a:lnTo>
                <a:lnTo>
                  <a:pt x="340586" y="471055"/>
                </a:lnTo>
                <a:lnTo>
                  <a:pt x="382230" y="448450"/>
                </a:lnTo>
                <a:lnTo>
                  <a:pt x="418514" y="418514"/>
                </a:lnTo>
                <a:lnTo>
                  <a:pt x="448450" y="382230"/>
                </a:lnTo>
                <a:lnTo>
                  <a:pt x="471055" y="340586"/>
                </a:lnTo>
                <a:lnTo>
                  <a:pt x="485340" y="294568"/>
                </a:lnTo>
                <a:lnTo>
                  <a:pt x="490321" y="245160"/>
                </a:lnTo>
                <a:lnTo>
                  <a:pt x="485340" y="195753"/>
                </a:lnTo>
                <a:lnTo>
                  <a:pt x="471055" y="149734"/>
                </a:lnTo>
                <a:lnTo>
                  <a:pt x="448450" y="108090"/>
                </a:lnTo>
                <a:lnTo>
                  <a:pt x="418514" y="71807"/>
                </a:lnTo>
                <a:lnTo>
                  <a:pt x="382230" y="41870"/>
                </a:lnTo>
                <a:lnTo>
                  <a:pt x="340586" y="19266"/>
                </a:lnTo>
                <a:lnTo>
                  <a:pt x="294568" y="4980"/>
                </a:lnTo>
                <a:lnTo>
                  <a:pt x="245160" y="0"/>
                </a:lnTo>
                <a:close/>
              </a:path>
            </a:pathLst>
          </a:custGeom>
          <a:solidFill>
            <a:schemeClr val="accent4"/>
          </a:solidFill>
          <a:ln w="57150">
            <a:solidFill>
              <a:srgbClr val="002060"/>
            </a:solidFill>
          </a:ln>
        </p:spPr>
        <p:txBody>
          <a:bodyPr wrap="square" lIns="0" tIns="0" rIns="0" bIns="0" rtlCol="0"/>
          <a:lstStyle/>
          <a:p>
            <a:endParaRPr sz="2000" dirty="0"/>
          </a:p>
        </p:txBody>
      </p:sp>
      <p:sp>
        <p:nvSpPr>
          <p:cNvPr id="27" name="object 2">
            <a:extLst>
              <a:ext uri="{FF2B5EF4-FFF2-40B4-BE49-F238E27FC236}">
                <a16:creationId xmlns:a16="http://schemas.microsoft.com/office/drawing/2014/main" id="{E1D20286-E061-4786-9625-E7B134670751}"/>
              </a:ext>
            </a:extLst>
          </p:cNvPr>
          <p:cNvSpPr/>
          <p:nvPr/>
        </p:nvSpPr>
        <p:spPr>
          <a:xfrm>
            <a:off x="1623188" y="1875500"/>
            <a:ext cx="274320" cy="274320"/>
          </a:xfrm>
          <a:custGeom>
            <a:avLst/>
            <a:gdLst/>
            <a:ahLst/>
            <a:cxnLst/>
            <a:rect l="l" t="t" r="r" b="b"/>
            <a:pathLst>
              <a:path w="490855" h="490855">
                <a:moveTo>
                  <a:pt x="245160" y="0"/>
                </a:moveTo>
                <a:lnTo>
                  <a:pt x="195753" y="4980"/>
                </a:lnTo>
                <a:lnTo>
                  <a:pt x="149734" y="19266"/>
                </a:lnTo>
                <a:lnTo>
                  <a:pt x="108090" y="41870"/>
                </a:lnTo>
                <a:lnTo>
                  <a:pt x="71807" y="71807"/>
                </a:lnTo>
                <a:lnTo>
                  <a:pt x="41870" y="108090"/>
                </a:lnTo>
                <a:lnTo>
                  <a:pt x="19266" y="149734"/>
                </a:lnTo>
                <a:lnTo>
                  <a:pt x="4980" y="195753"/>
                </a:lnTo>
                <a:lnTo>
                  <a:pt x="0" y="245160"/>
                </a:lnTo>
                <a:lnTo>
                  <a:pt x="4980" y="294568"/>
                </a:lnTo>
                <a:lnTo>
                  <a:pt x="19266" y="340586"/>
                </a:lnTo>
                <a:lnTo>
                  <a:pt x="41870" y="382230"/>
                </a:lnTo>
                <a:lnTo>
                  <a:pt x="71807" y="418514"/>
                </a:lnTo>
                <a:lnTo>
                  <a:pt x="108090" y="448450"/>
                </a:lnTo>
                <a:lnTo>
                  <a:pt x="149734" y="471055"/>
                </a:lnTo>
                <a:lnTo>
                  <a:pt x="195753" y="485340"/>
                </a:lnTo>
                <a:lnTo>
                  <a:pt x="245160" y="490321"/>
                </a:lnTo>
                <a:lnTo>
                  <a:pt x="294568" y="485340"/>
                </a:lnTo>
                <a:lnTo>
                  <a:pt x="340586" y="471055"/>
                </a:lnTo>
                <a:lnTo>
                  <a:pt x="382230" y="448450"/>
                </a:lnTo>
                <a:lnTo>
                  <a:pt x="418514" y="418514"/>
                </a:lnTo>
                <a:lnTo>
                  <a:pt x="448450" y="382230"/>
                </a:lnTo>
                <a:lnTo>
                  <a:pt x="471055" y="340586"/>
                </a:lnTo>
                <a:lnTo>
                  <a:pt x="485340" y="294568"/>
                </a:lnTo>
                <a:lnTo>
                  <a:pt x="490321" y="245160"/>
                </a:lnTo>
                <a:lnTo>
                  <a:pt x="485340" y="195753"/>
                </a:lnTo>
                <a:lnTo>
                  <a:pt x="471055" y="149734"/>
                </a:lnTo>
                <a:lnTo>
                  <a:pt x="448450" y="108090"/>
                </a:lnTo>
                <a:lnTo>
                  <a:pt x="418514" y="71807"/>
                </a:lnTo>
                <a:lnTo>
                  <a:pt x="382230" y="41870"/>
                </a:lnTo>
                <a:lnTo>
                  <a:pt x="340586" y="19266"/>
                </a:lnTo>
                <a:lnTo>
                  <a:pt x="294568" y="4980"/>
                </a:lnTo>
                <a:lnTo>
                  <a:pt x="245160" y="0"/>
                </a:lnTo>
                <a:close/>
              </a:path>
            </a:pathLst>
          </a:custGeom>
          <a:solidFill>
            <a:schemeClr val="accent4"/>
          </a:solidFill>
          <a:ln w="57150">
            <a:solidFill>
              <a:srgbClr val="002060"/>
            </a:solidFill>
          </a:ln>
        </p:spPr>
        <p:txBody>
          <a:bodyPr wrap="square" lIns="0" tIns="0" rIns="0" bIns="0" rtlCol="0"/>
          <a:lstStyle/>
          <a:p>
            <a:endParaRPr sz="2000" dirty="0"/>
          </a:p>
        </p:txBody>
      </p:sp>
      <p:sp>
        <p:nvSpPr>
          <p:cNvPr id="30" name="object 2">
            <a:extLst>
              <a:ext uri="{FF2B5EF4-FFF2-40B4-BE49-F238E27FC236}">
                <a16:creationId xmlns:a16="http://schemas.microsoft.com/office/drawing/2014/main" id="{9CFB2B96-5648-48A2-B061-E822E1021B6C}"/>
              </a:ext>
            </a:extLst>
          </p:cNvPr>
          <p:cNvSpPr/>
          <p:nvPr/>
        </p:nvSpPr>
        <p:spPr>
          <a:xfrm>
            <a:off x="1625635" y="2619020"/>
            <a:ext cx="274320" cy="274320"/>
          </a:xfrm>
          <a:custGeom>
            <a:avLst/>
            <a:gdLst/>
            <a:ahLst/>
            <a:cxnLst/>
            <a:rect l="l" t="t" r="r" b="b"/>
            <a:pathLst>
              <a:path w="490855" h="490855">
                <a:moveTo>
                  <a:pt x="245160" y="0"/>
                </a:moveTo>
                <a:lnTo>
                  <a:pt x="195753" y="4980"/>
                </a:lnTo>
                <a:lnTo>
                  <a:pt x="149734" y="19266"/>
                </a:lnTo>
                <a:lnTo>
                  <a:pt x="108090" y="41870"/>
                </a:lnTo>
                <a:lnTo>
                  <a:pt x="71807" y="71807"/>
                </a:lnTo>
                <a:lnTo>
                  <a:pt x="41870" y="108090"/>
                </a:lnTo>
                <a:lnTo>
                  <a:pt x="19266" y="149734"/>
                </a:lnTo>
                <a:lnTo>
                  <a:pt x="4980" y="195753"/>
                </a:lnTo>
                <a:lnTo>
                  <a:pt x="0" y="245160"/>
                </a:lnTo>
                <a:lnTo>
                  <a:pt x="4980" y="294568"/>
                </a:lnTo>
                <a:lnTo>
                  <a:pt x="19266" y="340586"/>
                </a:lnTo>
                <a:lnTo>
                  <a:pt x="41870" y="382230"/>
                </a:lnTo>
                <a:lnTo>
                  <a:pt x="71807" y="418514"/>
                </a:lnTo>
                <a:lnTo>
                  <a:pt x="108090" y="448450"/>
                </a:lnTo>
                <a:lnTo>
                  <a:pt x="149734" y="471055"/>
                </a:lnTo>
                <a:lnTo>
                  <a:pt x="195753" y="485340"/>
                </a:lnTo>
                <a:lnTo>
                  <a:pt x="245160" y="490321"/>
                </a:lnTo>
                <a:lnTo>
                  <a:pt x="294568" y="485340"/>
                </a:lnTo>
                <a:lnTo>
                  <a:pt x="340586" y="471055"/>
                </a:lnTo>
                <a:lnTo>
                  <a:pt x="382230" y="448450"/>
                </a:lnTo>
                <a:lnTo>
                  <a:pt x="418514" y="418514"/>
                </a:lnTo>
                <a:lnTo>
                  <a:pt x="448450" y="382230"/>
                </a:lnTo>
                <a:lnTo>
                  <a:pt x="471055" y="340586"/>
                </a:lnTo>
                <a:lnTo>
                  <a:pt x="485340" y="294568"/>
                </a:lnTo>
                <a:lnTo>
                  <a:pt x="490321" y="245160"/>
                </a:lnTo>
                <a:lnTo>
                  <a:pt x="485340" y="195753"/>
                </a:lnTo>
                <a:lnTo>
                  <a:pt x="471055" y="149734"/>
                </a:lnTo>
                <a:lnTo>
                  <a:pt x="448450" y="108090"/>
                </a:lnTo>
                <a:lnTo>
                  <a:pt x="418514" y="71807"/>
                </a:lnTo>
                <a:lnTo>
                  <a:pt x="382230" y="41870"/>
                </a:lnTo>
                <a:lnTo>
                  <a:pt x="340586" y="19266"/>
                </a:lnTo>
                <a:lnTo>
                  <a:pt x="294568" y="4980"/>
                </a:lnTo>
                <a:lnTo>
                  <a:pt x="245160" y="0"/>
                </a:lnTo>
                <a:close/>
              </a:path>
            </a:pathLst>
          </a:custGeom>
          <a:solidFill>
            <a:schemeClr val="accent4"/>
          </a:solidFill>
          <a:ln w="57150">
            <a:solidFill>
              <a:srgbClr val="002060"/>
            </a:solidFill>
          </a:ln>
        </p:spPr>
        <p:txBody>
          <a:bodyPr wrap="square" lIns="0" tIns="0" rIns="0" bIns="0" rtlCol="0"/>
          <a:lstStyle/>
          <a:p>
            <a:endParaRPr sz="2000" dirty="0"/>
          </a:p>
        </p:txBody>
      </p:sp>
      <p:sp>
        <p:nvSpPr>
          <p:cNvPr id="41" name="object 2">
            <a:extLst>
              <a:ext uri="{FF2B5EF4-FFF2-40B4-BE49-F238E27FC236}">
                <a16:creationId xmlns:a16="http://schemas.microsoft.com/office/drawing/2014/main" id="{D83EEE49-7805-4BFE-8A5F-C8CDA92FA434}"/>
              </a:ext>
            </a:extLst>
          </p:cNvPr>
          <p:cNvSpPr/>
          <p:nvPr/>
        </p:nvSpPr>
        <p:spPr>
          <a:xfrm>
            <a:off x="1635558" y="3342627"/>
            <a:ext cx="274320" cy="274320"/>
          </a:xfrm>
          <a:custGeom>
            <a:avLst/>
            <a:gdLst/>
            <a:ahLst/>
            <a:cxnLst/>
            <a:rect l="l" t="t" r="r" b="b"/>
            <a:pathLst>
              <a:path w="490855" h="490855">
                <a:moveTo>
                  <a:pt x="245160" y="0"/>
                </a:moveTo>
                <a:lnTo>
                  <a:pt x="195753" y="4980"/>
                </a:lnTo>
                <a:lnTo>
                  <a:pt x="149734" y="19266"/>
                </a:lnTo>
                <a:lnTo>
                  <a:pt x="108090" y="41870"/>
                </a:lnTo>
                <a:lnTo>
                  <a:pt x="71807" y="71807"/>
                </a:lnTo>
                <a:lnTo>
                  <a:pt x="41870" y="108090"/>
                </a:lnTo>
                <a:lnTo>
                  <a:pt x="19266" y="149734"/>
                </a:lnTo>
                <a:lnTo>
                  <a:pt x="4980" y="195753"/>
                </a:lnTo>
                <a:lnTo>
                  <a:pt x="0" y="245160"/>
                </a:lnTo>
                <a:lnTo>
                  <a:pt x="4980" y="294568"/>
                </a:lnTo>
                <a:lnTo>
                  <a:pt x="19266" y="340586"/>
                </a:lnTo>
                <a:lnTo>
                  <a:pt x="41870" y="382230"/>
                </a:lnTo>
                <a:lnTo>
                  <a:pt x="71807" y="418514"/>
                </a:lnTo>
                <a:lnTo>
                  <a:pt x="108090" y="448450"/>
                </a:lnTo>
                <a:lnTo>
                  <a:pt x="149734" y="471055"/>
                </a:lnTo>
                <a:lnTo>
                  <a:pt x="195753" y="485340"/>
                </a:lnTo>
                <a:lnTo>
                  <a:pt x="245160" y="490321"/>
                </a:lnTo>
                <a:lnTo>
                  <a:pt x="294568" y="485340"/>
                </a:lnTo>
                <a:lnTo>
                  <a:pt x="340586" y="471055"/>
                </a:lnTo>
                <a:lnTo>
                  <a:pt x="382230" y="448450"/>
                </a:lnTo>
                <a:lnTo>
                  <a:pt x="418514" y="418514"/>
                </a:lnTo>
                <a:lnTo>
                  <a:pt x="448450" y="382230"/>
                </a:lnTo>
                <a:lnTo>
                  <a:pt x="471055" y="340586"/>
                </a:lnTo>
                <a:lnTo>
                  <a:pt x="485340" y="294568"/>
                </a:lnTo>
                <a:lnTo>
                  <a:pt x="490321" y="245160"/>
                </a:lnTo>
                <a:lnTo>
                  <a:pt x="485340" y="195753"/>
                </a:lnTo>
                <a:lnTo>
                  <a:pt x="471055" y="149734"/>
                </a:lnTo>
                <a:lnTo>
                  <a:pt x="448450" y="108090"/>
                </a:lnTo>
                <a:lnTo>
                  <a:pt x="418514" y="71807"/>
                </a:lnTo>
                <a:lnTo>
                  <a:pt x="382230" y="41870"/>
                </a:lnTo>
                <a:lnTo>
                  <a:pt x="340586" y="19266"/>
                </a:lnTo>
                <a:lnTo>
                  <a:pt x="294568" y="4980"/>
                </a:lnTo>
                <a:lnTo>
                  <a:pt x="245160" y="0"/>
                </a:lnTo>
                <a:close/>
              </a:path>
            </a:pathLst>
          </a:custGeom>
          <a:solidFill>
            <a:schemeClr val="accent4"/>
          </a:solidFill>
          <a:ln w="57150">
            <a:solidFill>
              <a:srgbClr val="002060"/>
            </a:solidFill>
          </a:ln>
        </p:spPr>
        <p:txBody>
          <a:bodyPr wrap="square" lIns="0" tIns="0" rIns="0" bIns="0" rtlCol="0"/>
          <a:lstStyle/>
          <a:p>
            <a:endParaRPr sz="2000" dirty="0"/>
          </a:p>
        </p:txBody>
      </p:sp>
      <p:sp>
        <p:nvSpPr>
          <p:cNvPr id="42" name="object 2">
            <a:extLst>
              <a:ext uri="{FF2B5EF4-FFF2-40B4-BE49-F238E27FC236}">
                <a16:creationId xmlns:a16="http://schemas.microsoft.com/office/drawing/2014/main" id="{23DDDA68-EC9D-42A7-8B82-5160C631BEB7}"/>
              </a:ext>
            </a:extLst>
          </p:cNvPr>
          <p:cNvSpPr/>
          <p:nvPr/>
        </p:nvSpPr>
        <p:spPr>
          <a:xfrm>
            <a:off x="1623188" y="4105880"/>
            <a:ext cx="274320" cy="274320"/>
          </a:xfrm>
          <a:custGeom>
            <a:avLst/>
            <a:gdLst/>
            <a:ahLst/>
            <a:cxnLst/>
            <a:rect l="l" t="t" r="r" b="b"/>
            <a:pathLst>
              <a:path w="490855" h="490855">
                <a:moveTo>
                  <a:pt x="245160" y="0"/>
                </a:moveTo>
                <a:lnTo>
                  <a:pt x="195753" y="4980"/>
                </a:lnTo>
                <a:lnTo>
                  <a:pt x="149734" y="19266"/>
                </a:lnTo>
                <a:lnTo>
                  <a:pt x="108090" y="41870"/>
                </a:lnTo>
                <a:lnTo>
                  <a:pt x="71807" y="71807"/>
                </a:lnTo>
                <a:lnTo>
                  <a:pt x="41870" y="108090"/>
                </a:lnTo>
                <a:lnTo>
                  <a:pt x="19266" y="149734"/>
                </a:lnTo>
                <a:lnTo>
                  <a:pt x="4980" y="195753"/>
                </a:lnTo>
                <a:lnTo>
                  <a:pt x="0" y="245160"/>
                </a:lnTo>
                <a:lnTo>
                  <a:pt x="4980" y="294568"/>
                </a:lnTo>
                <a:lnTo>
                  <a:pt x="19266" y="340586"/>
                </a:lnTo>
                <a:lnTo>
                  <a:pt x="41870" y="382230"/>
                </a:lnTo>
                <a:lnTo>
                  <a:pt x="71807" y="418514"/>
                </a:lnTo>
                <a:lnTo>
                  <a:pt x="108090" y="448450"/>
                </a:lnTo>
                <a:lnTo>
                  <a:pt x="149734" y="471055"/>
                </a:lnTo>
                <a:lnTo>
                  <a:pt x="195753" y="485340"/>
                </a:lnTo>
                <a:lnTo>
                  <a:pt x="245160" y="490321"/>
                </a:lnTo>
                <a:lnTo>
                  <a:pt x="294568" y="485340"/>
                </a:lnTo>
                <a:lnTo>
                  <a:pt x="340586" y="471055"/>
                </a:lnTo>
                <a:lnTo>
                  <a:pt x="382230" y="448450"/>
                </a:lnTo>
                <a:lnTo>
                  <a:pt x="418514" y="418514"/>
                </a:lnTo>
                <a:lnTo>
                  <a:pt x="448450" y="382230"/>
                </a:lnTo>
                <a:lnTo>
                  <a:pt x="471055" y="340586"/>
                </a:lnTo>
                <a:lnTo>
                  <a:pt x="485340" y="294568"/>
                </a:lnTo>
                <a:lnTo>
                  <a:pt x="490321" y="245160"/>
                </a:lnTo>
                <a:lnTo>
                  <a:pt x="485340" y="195753"/>
                </a:lnTo>
                <a:lnTo>
                  <a:pt x="471055" y="149734"/>
                </a:lnTo>
                <a:lnTo>
                  <a:pt x="448450" y="108090"/>
                </a:lnTo>
                <a:lnTo>
                  <a:pt x="418514" y="71807"/>
                </a:lnTo>
                <a:lnTo>
                  <a:pt x="382230" y="41870"/>
                </a:lnTo>
                <a:lnTo>
                  <a:pt x="340586" y="19266"/>
                </a:lnTo>
                <a:lnTo>
                  <a:pt x="294568" y="4980"/>
                </a:lnTo>
                <a:lnTo>
                  <a:pt x="245160" y="0"/>
                </a:lnTo>
                <a:close/>
              </a:path>
            </a:pathLst>
          </a:custGeom>
          <a:solidFill>
            <a:schemeClr val="accent4"/>
          </a:solidFill>
          <a:ln w="57150">
            <a:solidFill>
              <a:srgbClr val="002060"/>
            </a:solidFill>
          </a:ln>
        </p:spPr>
        <p:txBody>
          <a:bodyPr wrap="square" lIns="0" tIns="0" rIns="0" bIns="0" rtlCol="0"/>
          <a:lstStyle/>
          <a:p>
            <a:endParaRPr sz="2000" dirty="0"/>
          </a:p>
        </p:txBody>
      </p:sp>
      <p:sp>
        <p:nvSpPr>
          <p:cNvPr id="21" name="TextBox 20">
            <a:extLst>
              <a:ext uri="{FF2B5EF4-FFF2-40B4-BE49-F238E27FC236}">
                <a16:creationId xmlns:a16="http://schemas.microsoft.com/office/drawing/2014/main" id="{21B42913-D35C-4982-B85A-7714B8A8B9AD}"/>
              </a:ext>
            </a:extLst>
          </p:cNvPr>
          <p:cNvSpPr txBox="1"/>
          <p:nvPr/>
        </p:nvSpPr>
        <p:spPr>
          <a:xfrm>
            <a:off x="2594097" y="4828062"/>
            <a:ext cx="5830621" cy="461665"/>
          </a:xfrm>
          <a:prstGeom prst="rect">
            <a:avLst/>
          </a:prstGeom>
          <a:noFill/>
        </p:spPr>
        <p:txBody>
          <a:bodyPr wrap="square" rtlCol="0">
            <a:spAutoFit/>
          </a:bodyPr>
          <a:lstStyle/>
          <a:p>
            <a:pPr>
              <a:buClr>
                <a:srgbClr val="FDB813"/>
              </a:buClr>
            </a:pPr>
            <a:r>
              <a:rPr lang="en-US" sz="2400" dirty="0">
                <a:solidFill>
                  <a:srgbClr val="002060"/>
                </a:solidFill>
                <a:latin typeface="Gill Sans MT" panose="020B0502020104020203" pitchFamily="34" charset="0"/>
                <a:cs typeface="Calibri" panose="020F0502020204030204" pitchFamily="34" charset="0"/>
              </a:rPr>
              <a:t>Recommendations</a:t>
            </a:r>
          </a:p>
        </p:txBody>
      </p:sp>
      <p:cxnSp>
        <p:nvCxnSpPr>
          <p:cNvPr id="22" name="Straight Connector 21">
            <a:extLst>
              <a:ext uri="{FF2B5EF4-FFF2-40B4-BE49-F238E27FC236}">
                <a16:creationId xmlns:a16="http://schemas.microsoft.com/office/drawing/2014/main" id="{8C68E533-95FF-42CD-B700-127F8C1EE0D4}"/>
              </a:ext>
            </a:extLst>
          </p:cNvPr>
          <p:cNvCxnSpPr>
            <a:cxnSpLocks/>
          </p:cNvCxnSpPr>
          <p:nvPr/>
        </p:nvCxnSpPr>
        <p:spPr>
          <a:xfrm flipV="1">
            <a:off x="1484595" y="5315387"/>
            <a:ext cx="9007262" cy="6884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object 2">
            <a:extLst>
              <a:ext uri="{FF2B5EF4-FFF2-40B4-BE49-F238E27FC236}">
                <a16:creationId xmlns:a16="http://schemas.microsoft.com/office/drawing/2014/main" id="{754238FA-B49A-4D77-83B3-7CC198D3A540}"/>
              </a:ext>
            </a:extLst>
          </p:cNvPr>
          <p:cNvSpPr/>
          <p:nvPr/>
        </p:nvSpPr>
        <p:spPr>
          <a:xfrm>
            <a:off x="1643068" y="4907637"/>
            <a:ext cx="274320" cy="274320"/>
          </a:xfrm>
          <a:custGeom>
            <a:avLst/>
            <a:gdLst/>
            <a:ahLst/>
            <a:cxnLst/>
            <a:rect l="l" t="t" r="r" b="b"/>
            <a:pathLst>
              <a:path w="490855" h="490855">
                <a:moveTo>
                  <a:pt x="245160" y="0"/>
                </a:moveTo>
                <a:lnTo>
                  <a:pt x="195753" y="4980"/>
                </a:lnTo>
                <a:lnTo>
                  <a:pt x="149734" y="19266"/>
                </a:lnTo>
                <a:lnTo>
                  <a:pt x="108090" y="41870"/>
                </a:lnTo>
                <a:lnTo>
                  <a:pt x="71807" y="71807"/>
                </a:lnTo>
                <a:lnTo>
                  <a:pt x="41870" y="108090"/>
                </a:lnTo>
                <a:lnTo>
                  <a:pt x="19266" y="149734"/>
                </a:lnTo>
                <a:lnTo>
                  <a:pt x="4980" y="195753"/>
                </a:lnTo>
                <a:lnTo>
                  <a:pt x="0" y="245160"/>
                </a:lnTo>
                <a:lnTo>
                  <a:pt x="4980" y="294568"/>
                </a:lnTo>
                <a:lnTo>
                  <a:pt x="19266" y="340586"/>
                </a:lnTo>
                <a:lnTo>
                  <a:pt x="41870" y="382230"/>
                </a:lnTo>
                <a:lnTo>
                  <a:pt x="71807" y="418514"/>
                </a:lnTo>
                <a:lnTo>
                  <a:pt x="108090" y="448450"/>
                </a:lnTo>
                <a:lnTo>
                  <a:pt x="149734" y="471055"/>
                </a:lnTo>
                <a:lnTo>
                  <a:pt x="195753" y="485340"/>
                </a:lnTo>
                <a:lnTo>
                  <a:pt x="245160" y="490321"/>
                </a:lnTo>
                <a:lnTo>
                  <a:pt x="294568" y="485340"/>
                </a:lnTo>
                <a:lnTo>
                  <a:pt x="340586" y="471055"/>
                </a:lnTo>
                <a:lnTo>
                  <a:pt x="382230" y="448450"/>
                </a:lnTo>
                <a:lnTo>
                  <a:pt x="418514" y="418514"/>
                </a:lnTo>
                <a:lnTo>
                  <a:pt x="448450" y="382230"/>
                </a:lnTo>
                <a:lnTo>
                  <a:pt x="471055" y="340586"/>
                </a:lnTo>
                <a:lnTo>
                  <a:pt x="485340" y="294568"/>
                </a:lnTo>
                <a:lnTo>
                  <a:pt x="490321" y="245160"/>
                </a:lnTo>
                <a:lnTo>
                  <a:pt x="485340" y="195753"/>
                </a:lnTo>
                <a:lnTo>
                  <a:pt x="471055" y="149734"/>
                </a:lnTo>
                <a:lnTo>
                  <a:pt x="448450" y="108090"/>
                </a:lnTo>
                <a:lnTo>
                  <a:pt x="418514" y="71807"/>
                </a:lnTo>
                <a:lnTo>
                  <a:pt x="382230" y="41870"/>
                </a:lnTo>
                <a:lnTo>
                  <a:pt x="340586" y="19266"/>
                </a:lnTo>
                <a:lnTo>
                  <a:pt x="294568" y="4980"/>
                </a:lnTo>
                <a:lnTo>
                  <a:pt x="245160" y="0"/>
                </a:lnTo>
                <a:close/>
              </a:path>
            </a:pathLst>
          </a:custGeom>
          <a:solidFill>
            <a:schemeClr val="accent4"/>
          </a:solidFill>
          <a:ln w="57150">
            <a:solidFill>
              <a:srgbClr val="002060"/>
            </a:solidFill>
          </a:ln>
        </p:spPr>
        <p:txBody>
          <a:bodyPr wrap="square" lIns="0" tIns="0" rIns="0" bIns="0" rtlCol="0"/>
          <a:lstStyle/>
          <a:p>
            <a:endParaRPr sz="2000" dirty="0"/>
          </a:p>
        </p:txBody>
      </p:sp>
      <p:pic>
        <p:nvPicPr>
          <p:cNvPr id="28" name="Picture 27">
            <a:extLst>
              <a:ext uri="{FF2B5EF4-FFF2-40B4-BE49-F238E27FC236}">
                <a16:creationId xmlns:a16="http://schemas.microsoft.com/office/drawing/2014/main" id="{BCC9AC8D-1FB9-4E31-9BB6-13F15ABBE5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514" y="57855"/>
            <a:ext cx="1489410" cy="1191527"/>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73" y="57457"/>
            <a:ext cx="1177806" cy="1177806"/>
          </a:xfrm>
          <a:prstGeom prst="rect">
            <a:avLst/>
          </a:prstGeom>
        </p:spPr>
      </p:pic>
    </p:spTree>
    <p:extLst>
      <p:ext uri="{BB962C8B-B14F-4D97-AF65-F5344CB8AC3E}">
        <p14:creationId xmlns:p14="http://schemas.microsoft.com/office/powerpoint/2010/main" val="4262239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2" name="Title 1"/>
          <p:cNvSpPr>
            <a:spLocks noGrp="1"/>
          </p:cNvSpPr>
          <p:nvPr>
            <p:ph type="title"/>
          </p:nvPr>
        </p:nvSpPr>
        <p:spPr>
          <a:xfrm>
            <a:off x="1218028" y="57380"/>
            <a:ext cx="10515600" cy="1325563"/>
          </a:xfrm>
        </p:spPr>
        <p:txBody>
          <a:bodyPr>
            <a:normAutofit/>
          </a:bodyPr>
          <a:lstStyle/>
          <a:p>
            <a:r>
              <a:rPr lang="en-US" sz="3200" b="1" dirty="0">
                <a:solidFill>
                  <a:srgbClr val="002060"/>
                </a:solidFill>
                <a:latin typeface="Gill Sans MT" panose="020B0502020104020203" pitchFamily="34" charset="0"/>
              </a:rPr>
              <a:t>Sector-wise Recommendations</a:t>
            </a:r>
          </a:p>
        </p:txBody>
      </p:sp>
      <p:sp>
        <p:nvSpPr>
          <p:cNvPr id="3" name="Content Placeholder 2"/>
          <p:cNvSpPr>
            <a:spLocks noGrp="1"/>
          </p:cNvSpPr>
          <p:nvPr>
            <p:ph idx="1"/>
          </p:nvPr>
        </p:nvSpPr>
        <p:spPr>
          <a:xfrm>
            <a:off x="289560" y="1717578"/>
            <a:ext cx="11077136" cy="4870677"/>
          </a:xfrm>
        </p:spPr>
        <p:txBody>
          <a:bodyPr>
            <a:normAutofit lnSpcReduction="10000"/>
          </a:bodyPr>
          <a:lstStyle/>
          <a:p>
            <a:r>
              <a:rPr lang="en-US" b="1" dirty="0">
                <a:solidFill>
                  <a:srgbClr val="002060"/>
                </a:solidFill>
                <a:latin typeface="Gill Sans MT" panose="020B0502020104020203" pitchFamily="34" charset="0"/>
              </a:rPr>
              <a:t>Raw material-cotton</a:t>
            </a:r>
            <a:r>
              <a:rPr lang="en-US" b="1" dirty="0">
                <a:latin typeface="Gill Sans MT" panose="020B0502020104020203" pitchFamily="34" charset="0"/>
              </a:rPr>
              <a:t>: </a:t>
            </a:r>
            <a:r>
              <a:rPr lang="en-US" dirty="0">
                <a:latin typeface="Gill Sans MT" panose="020B0502020104020203" pitchFamily="34" charset="0"/>
              </a:rPr>
              <a:t>Need to attract Chinese investors for textiles and value added products as Chinese textile industry is being relocated to other destinations</a:t>
            </a:r>
          </a:p>
          <a:p>
            <a:endParaRPr lang="en-US" dirty="0">
              <a:latin typeface="Gill Sans MT" panose="020B0502020104020203" pitchFamily="34" charset="0"/>
            </a:endParaRPr>
          </a:p>
          <a:p>
            <a:r>
              <a:rPr lang="en-US" b="1" dirty="0">
                <a:solidFill>
                  <a:srgbClr val="002060"/>
                </a:solidFill>
                <a:latin typeface="Gill Sans MT" panose="020B0502020104020203" pitchFamily="34" charset="0"/>
              </a:rPr>
              <a:t>Seafood: </a:t>
            </a:r>
            <a:r>
              <a:rPr lang="en-US" dirty="0">
                <a:latin typeface="Gill Sans MT" panose="020B0502020104020203" pitchFamily="34" charset="0"/>
              </a:rPr>
              <a:t>Negotiate the non tariff measure of PCR testing per product. Need more investment in cold storage and transportation</a:t>
            </a:r>
          </a:p>
          <a:p>
            <a:endParaRPr lang="en-US" dirty="0">
              <a:latin typeface="Gill Sans MT" panose="020B0502020104020203" pitchFamily="34" charset="0"/>
            </a:endParaRPr>
          </a:p>
          <a:p>
            <a:r>
              <a:rPr lang="en-US" b="1" dirty="0">
                <a:solidFill>
                  <a:srgbClr val="002060"/>
                </a:solidFill>
                <a:latin typeface="Gill Sans MT" panose="020B0502020104020203" pitchFamily="34" charset="0"/>
              </a:rPr>
              <a:t>Leather: </a:t>
            </a:r>
            <a:r>
              <a:rPr lang="en-US" dirty="0">
                <a:latin typeface="Gill Sans MT" panose="020B0502020104020203" pitchFamily="34" charset="0"/>
              </a:rPr>
              <a:t>Need to update the technical skills being provided in existing training institutes. Should work in collaboration with Chinese institutes. Need to develop industries for leather accessories. Pakistan should attract investment in chemical industry to reduce cost of imported raw material</a:t>
            </a:r>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BCC9AC8D-1FB9-4E31-9BB6-13F15ABBE5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1958" y="57380"/>
            <a:ext cx="1489410" cy="119152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73" y="57457"/>
            <a:ext cx="1053891" cy="1053891"/>
          </a:xfrm>
          <a:prstGeom prst="rect">
            <a:avLst/>
          </a:prstGeom>
        </p:spPr>
      </p:pic>
    </p:spTree>
    <p:extLst>
      <p:ext uri="{BB962C8B-B14F-4D97-AF65-F5344CB8AC3E}">
        <p14:creationId xmlns:p14="http://schemas.microsoft.com/office/powerpoint/2010/main" val="1479936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218028" y="67017"/>
            <a:ext cx="10515600" cy="1325563"/>
          </a:xfrm>
        </p:spPr>
        <p:txBody>
          <a:bodyPr>
            <a:normAutofit/>
          </a:bodyPr>
          <a:lstStyle/>
          <a:p>
            <a:r>
              <a:rPr lang="en-US" sz="3200" b="1" dirty="0">
                <a:solidFill>
                  <a:srgbClr val="002060"/>
                </a:solidFill>
                <a:latin typeface="Gill Sans MT" panose="020B0502020104020203" pitchFamily="34" charset="0"/>
              </a:rPr>
              <a:t>Sector-wise Recommendations</a:t>
            </a:r>
          </a:p>
        </p:txBody>
      </p:sp>
      <p:sp>
        <p:nvSpPr>
          <p:cNvPr id="3" name="Content Placeholder 2"/>
          <p:cNvSpPr>
            <a:spLocks noGrp="1"/>
          </p:cNvSpPr>
          <p:nvPr>
            <p:ph idx="1"/>
          </p:nvPr>
        </p:nvSpPr>
        <p:spPr>
          <a:xfrm>
            <a:off x="653266" y="1575582"/>
            <a:ext cx="10515600" cy="4502907"/>
          </a:xfrm>
        </p:spPr>
        <p:txBody>
          <a:bodyPr/>
          <a:lstStyle/>
          <a:p>
            <a:pPr marL="0" indent="0">
              <a:buNone/>
            </a:pPr>
            <a:r>
              <a:rPr lang="en-US" b="1" dirty="0">
                <a:solidFill>
                  <a:srgbClr val="002060"/>
                </a:solidFill>
                <a:latin typeface="Gill Sans MT" panose="020B0502020104020203" pitchFamily="34" charset="0"/>
              </a:rPr>
              <a:t>Ores:</a:t>
            </a:r>
            <a:r>
              <a:rPr lang="en-US" b="1" dirty="0">
                <a:latin typeface="Gill Sans MT" panose="020B0502020104020203" pitchFamily="34" charset="0"/>
              </a:rPr>
              <a:t> </a:t>
            </a:r>
            <a:r>
              <a:rPr lang="en-US" dirty="0">
                <a:latin typeface="Gill Sans MT" panose="020B0502020104020203" pitchFamily="34" charset="0"/>
              </a:rPr>
              <a:t>Raw material export should be replaced with finished marble and cement products</a:t>
            </a:r>
            <a:endParaRPr lang="en-US" b="1" dirty="0">
              <a:solidFill>
                <a:srgbClr val="002060"/>
              </a:solidFill>
              <a:latin typeface="Gill Sans MT" panose="020B0502020104020203" pitchFamily="34" charset="0"/>
            </a:endParaRPr>
          </a:p>
          <a:p>
            <a:pPr marL="0" indent="0">
              <a:buNone/>
            </a:pPr>
            <a:r>
              <a:rPr lang="en-US" b="1" dirty="0">
                <a:solidFill>
                  <a:srgbClr val="002060"/>
                </a:solidFill>
                <a:latin typeface="Gill Sans MT" panose="020B0502020104020203" pitchFamily="34" charset="0"/>
              </a:rPr>
              <a:t>Cereals: </a:t>
            </a:r>
            <a:r>
              <a:rPr lang="en-US" dirty="0">
                <a:latin typeface="Gill Sans MT" panose="020B0502020104020203" pitchFamily="34" charset="0"/>
              </a:rPr>
              <a:t>Increase quota for non basmati rice in CPFTA -II</a:t>
            </a:r>
          </a:p>
          <a:p>
            <a:pPr marL="0" indent="0">
              <a:buNone/>
            </a:pPr>
            <a:r>
              <a:rPr lang="en-US" b="1" dirty="0">
                <a:solidFill>
                  <a:srgbClr val="002060"/>
                </a:solidFill>
                <a:latin typeface="Gill Sans MT" panose="020B0502020104020203" pitchFamily="34" charset="0"/>
              </a:rPr>
              <a:t>Opportunities for Pakistan: </a:t>
            </a:r>
            <a:r>
              <a:rPr lang="en-US" dirty="0">
                <a:latin typeface="Gill Sans MT" panose="020B0502020104020203" pitchFamily="34" charset="0"/>
              </a:rPr>
              <a:t>Valued added textile, Marble, Ores (Zinc, Chromite, Lead and Iron)</a:t>
            </a:r>
          </a:p>
          <a:p>
            <a:pPr marL="0" indent="0">
              <a:buNone/>
            </a:pPr>
            <a:r>
              <a:rPr lang="en-US" b="1" dirty="0">
                <a:solidFill>
                  <a:srgbClr val="002060"/>
                </a:solidFill>
                <a:latin typeface="Gill Sans MT" panose="020B0502020104020203" pitchFamily="34" charset="0"/>
              </a:rPr>
              <a:t>Cement :</a:t>
            </a:r>
            <a:r>
              <a:rPr lang="en-US" dirty="0">
                <a:latin typeface="Gill Sans MT" panose="020B0502020104020203" pitchFamily="34" charset="0"/>
              </a:rPr>
              <a:t> Cement industries are closing down from China due to environmental concerns- opportunity for Pakistan</a:t>
            </a:r>
          </a:p>
          <a:p>
            <a:pPr marL="0" indent="0">
              <a:buNone/>
            </a:pPr>
            <a:endParaRPr lang="en-US" dirty="0"/>
          </a:p>
          <a:p>
            <a:pPr marL="0" indent="0">
              <a:buNone/>
            </a:pPr>
            <a:endParaRPr lang="en-US" dirty="0"/>
          </a:p>
          <a:p>
            <a:endParaRPr lang="en-US" dirty="0"/>
          </a:p>
        </p:txBody>
      </p:sp>
      <p:pic>
        <p:nvPicPr>
          <p:cNvPr id="4" name="Picture 3">
            <a:extLst>
              <a:ext uri="{FF2B5EF4-FFF2-40B4-BE49-F238E27FC236}">
                <a16:creationId xmlns:a16="http://schemas.microsoft.com/office/drawing/2014/main" id="{BCC9AC8D-1FB9-4E31-9BB6-13F15ABBE5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1" y="67017"/>
            <a:ext cx="1489410" cy="119152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73" y="57457"/>
            <a:ext cx="1053891" cy="1053891"/>
          </a:xfrm>
          <a:prstGeom prst="rect">
            <a:avLst/>
          </a:prstGeom>
        </p:spPr>
      </p:pic>
    </p:spTree>
    <p:extLst>
      <p:ext uri="{BB962C8B-B14F-4D97-AF65-F5344CB8AC3E}">
        <p14:creationId xmlns:p14="http://schemas.microsoft.com/office/powerpoint/2010/main" val="2737124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218028" y="67017"/>
            <a:ext cx="10515600" cy="1325563"/>
          </a:xfrm>
        </p:spPr>
        <p:txBody>
          <a:bodyPr>
            <a:normAutofit/>
          </a:bodyPr>
          <a:lstStyle/>
          <a:p>
            <a:r>
              <a:rPr lang="en-US" sz="3200" b="1" dirty="0">
                <a:solidFill>
                  <a:srgbClr val="002060"/>
                </a:solidFill>
                <a:latin typeface="Gill Sans MT" panose="020B0502020104020203" pitchFamily="34" charset="0"/>
              </a:rPr>
              <a:t>STAKEHOLDERS</a:t>
            </a:r>
          </a:p>
        </p:txBody>
      </p:sp>
      <p:sp>
        <p:nvSpPr>
          <p:cNvPr id="3" name="Content Placeholder 2"/>
          <p:cNvSpPr>
            <a:spLocks noGrp="1"/>
          </p:cNvSpPr>
          <p:nvPr>
            <p:ph idx="1"/>
          </p:nvPr>
        </p:nvSpPr>
        <p:spPr>
          <a:xfrm>
            <a:off x="653266" y="1575582"/>
            <a:ext cx="10515600" cy="4502907"/>
          </a:xfrm>
        </p:spPr>
        <p:txBody>
          <a:bodyPr/>
          <a:lstStyle/>
          <a:p>
            <a:pPr marL="0" indent="0">
              <a:buNone/>
            </a:pPr>
            <a:endParaRPr lang="en-US" dirty="0"/>
          </a:p>
          <a:p>
            <a:pPr marL="0" indent="0">
              <a:buNone/>
            </a:pPr>
            <a:r>
              <a:rPr lang="en-US" dirty="0"/>
              <a:t>Pakistan Readymade Garments Manufacturers and Exporters Association (PRGMEA)-Karachi</a:t>
            </a:r>
          </a:p>
          <a:p>
            <a:pPr marL="0" indent="0">
              <a:buNone/>
            </a:pPr>
            <a:r>
              <a:rPr lang="en-US" dirty="0"/>
              <a:t>Leathers Manufacturers Association- Sialkot</a:t>
            </a:r>
          </a:p>
          <a:p>
            <a:pPr marL="0" indent="0">
              <a:buNone/>
            </a:pPr>
            <a:r>
              <a:rPr lang="en-US" dirty="0"/>
              <a:t>Trade and Investment Officer (TIO)- China</a:t>
            </a:r>
          </a:p>
          <a:p>
            <a:pPr marL="0" indent="0">
              <a:buNone/>
            </a:pPr>
            <a:r>
              <a:rPr lang="en-US" dirty="0"/>
              <a:t>Fisheries- exporter</a:t>
            </a:r>
          </a:p>
          <a:p>
            <a:pPr marL="0" indent="0">
              <a:buNone/>
            </a:pPr>
            <a:r>
              <a:rPr lang="en-US" dirty="0"/>
              <a:t>KK Mills- exporter</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pic>
        <p:nvPicPr>
          <p:cNvPr id="4" name="Picture 3">
            <a:extLst>
              <a:ext uri="{FF2B5EF4-FFF2-40B4-BE49-F238E27FC236}">
                <a16:creationId xmlns:a16="http://schemas.microsoft.com/office/drawing/2014/main" id="{BCC9AC8D-1FB9-4E31-9BB6-13F15ABBE5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1" y="67017"/>
            <a:ext cx="1489410" cy="119152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73" y="57457"/>
            <a:ext cx="1053891" cy="1053891"/>
          </a:xfrm>
          <a:prstGeom prst="rect">
            <a:avLst/>
          </a:prstGeom>
        </p:spPr>
      </p:pic>
    </p:spTree>
    <p:extLst>
      <p:ext uri="{BB962C8B-B14F-4D97-AF65-F5344CB8AC3E}">
        <p14:creationId xmlns:p14="http://schemas.microsoft.com/office/powerpoint/2010/main" val="3047053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p:cNvSpPr>
            <a:spLocks noGrp="1"/>
          </p:cNvSpPr>
          <p:nvPr>
            <p:ph type="ctrTitle"/>
          </p:nvPr>
        </p:nvSpPr>
        <p:spPr/>
        <p:txBody>
          <a:bodyPr/>
          <a:lstStyle/>
          <a:p>
            <a:r>
              <a:rPr lang="en-US" b="1" dirty="0">
                <a:solidFill>
                  <a:srgbClr val="002060"/>
                </a:solidFill>
              </a:rPr>
              <a:t>THANK YOU</a:t>
            </a:r>
          </a:p>
        </p:txBody>
      </p:sp>
    </p:spTree>
    <p:extLst>
      <p:ext uri="{BB962C8B-B14F-4D97-AF65-F5344CB8AC3E}">
        <p14:creationId xmlns:p14="http://schemas.microsoft.com/office/powerpoint/2010/main" val="3407355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49" y="57456"/>
            <a:ext cx="12165302" cy="6800544"/>
          </a:xfrm>
          <a:prstGeom prst="rect">
            <a:avLst/>
          </a:prstGeom>
        </p:spPr>
      </p:pic>
      <p:sp>
        <p:nvSpPr>
          <p:cNvPr id="6" name="Title 1">
            <a:extLst>
              <a:ext uri="{FF2B5EF4-FFF2-40B4-BE49-F238E27FC236}">
                <a16:creationId xmlns:a16="http://schemas.microsoft.com/office/drawing/2014/main" id="{2BBA18EF-8AED-4FF5-980C-EE849C81E899}"/>
              </a:ext>
            </a:extLst>
          </p:cNvPr>
          <p:cNvSpPr txBox="1">
            <a:spLocks/>
          </p:cNvSpPr>
          <p:nvPr/>
        </p:nvSpPr>
        <p:spPr>
          <a:xfrm>
            <a:off x="1396485" y="511887"/>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Introduction</a:t>
            </a:r>
            <a:endParaRPr lang="en-US" sz="3200" dirty="0"/>
          </a:p>
        </p:txBody>
      </p:sp>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838200" y="1703414"/>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sz="2400" dirty="0">
                <a:latin typeface="Gill Sans MT" panose="020B0502020104020203" pitchFamily="34" charset="0"/>
              </a:rPr>
              <a:t>Pakistan’s export growth is lagging behind its import growth for the past several decades</a:t>
            </a:r>
          </a:p>
          <a:p>
            <a:pPr>
              <a:buFont typeface="Wingdings" panose="05000000000000000000" pitchFamily="2" charset="2"/>
              <a:buChar char="§"/>
            </a:pPr>
            <a:endParaRPr lang="en-US" sz="2400" dirty="0">
              <a:latin typeface="Gill Sans MT" panose="020B0502020104020203" pitchFamily="34" charset="0"/>
            </a:endParaRPr>
          </a:p>
          <a:p>
            <a:pPr>
              <a:buFont typeface="Wingdings" panose="05000000000000000000" pitchFamily="2" charset="2"/>
              <a:buChar char="§"/>
            </a:pPr>
            <a:r>
              <a:rPr lang="en-US" sz="2400" dirty="0">
                <a:latin typeface="Gill Sans MT" panose="020B0502020104020203" pitchFamily="34" charset="0"/>
              </a:rPr>
              <a:t>Trade facilitation through increased market access plays an important role in export growth</a:t>
            </a:r>
          </a:p>
          <a:p>
            <a:pPr>
              <a:buFont typeface="Wingdings" panose="05000000000000000000" pitchFamily="2" charset="2"/>
              <a:buChar char="§"/>
            </a:pPr>
            <a:endParaRPr lang="en-US" sz="2400" dirty="0">
              <a:latin typeface="Gill Sans MT" panose="020B0502020104020203" pitchFamily="34" charset="0"/>
            </a:endParaRPr>
          </a:p>
          <a:p>
            <a:pPr>
              <a:buFont typeface="Wingdings" panose="05000000000000000000" pitchFamily="2" charset="2"/>
              <a:buChar char="§"/>
            </a:pPr>
            <a:r>
              <a:rPr lang="en-US" sz="2400" dirty="0">
                <a:latin typeface="Gill Sans MT" panose="020B0502020104020203" pitchFamily="34" charset="0"/>
              </a:rPr>
              <a:t>Global Trend </a:t>
            </a:r>
          </a:p>
          <a:p>
            <a:pPr lvl="1">
              <a:buFont typeface="Wingdings" panose="05000000000000000000" pitchFamily="2" charset="2"/>
              <a:buChar char="§"/>
            </a:pPr>
            <a:r>
              <a:rPr lang="en-US" dirty="0">
                <a:latin typeface="Gill Sans MT" panose="020B0502020104020203" pitchFamily="34" charset="0"/>
              </a:rPr>
              <a:t>Around 60% of the world trade is through FTAs</a:t>
            </a:r>
          </a:p>
          <a:p>
            <a:pPr lvl="1">
              <a:buFont typeface="Wingdings" panose="05000000000000000000" pitchFamily="2" charset="2"/>
              <a:buChar char="§"/>
            </a:pPr>
            <a:r>
              <a:rPr lang="en-US" dirty="0">
                <a:latin typeface="Gill Sans MT" panose="020B0502020104020203" pitchFamily="34" charset="0"/>
              </a:rPr>
              <a:t>USMCA/ASEAN/PAK-China/Pak-</a:t>
            </a:r>
            <a:r>
              <a:rPr lang="en-US" dirty="0" err="1">
                <a:latin typeface="Gill Sans MT" panose="020B0502020104020203" pitchFamily="34" charset="0"/>
              </a:rPr>
              <a:t>SriLanka</a:t>
            </a:r>
            <a:r>
              <a:rPr lang="en-US" dirty="0">
                <a:latin typeface="Gill Sans MT" panose="020B0502020104020203" pitchFamily="34" charset="0"/>
              </a:rPr>
              <a:t>/</a:t>
            </a:r>
          </a:p>
          <a:p>
            <a:pPr marL="457200" lvl="1" indent="0">
              <a:buNone/>
            </a:pPr>
            <a:endParaRPr lang="en-US" sz="1800" dirty="0">
              <a:latin typeface="Gill Sans MT" panose="020B0502020104020203" pitchFamily="34" charset="0"/>
            </a:endParaRPr>
          </a:p>
          <a:p>
            <a:pPr marL="457200" lvl="1" indent="0">
              <a:buNone/>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p:txBody>
      </p:sp>
      <p:pic>
        <p:nvPicPr>
          <p:cNvPr id="4" name="Picture 3">
            <a:extLst>
              <a:ext uri="{FF2B5EF4-FFF2-40B4-BE49-F238E27FC236}">
                <a16:creationId xmlns:a16="http://schemas.microsoft.com/office/drawing/2014/main" id="{BCC9AC8D-1FB9-4E31-9BB6-13F15ABBE5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9094" y="84075"/>
            <a:ext cx="1489411" cy="119152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72" y="57456"/>
            <a:ext cx="1096095" cy="1096095"/>
          </a:xfrm>
          <a:prstGeom prst="rect">
            <a:avLst/>
          </a:prstGeom>
        </p:spPr>
      </p:pic>
    </p:spTree>
    <p:extLst>
      <p:ext uri="{BB962C8B-B14F-4D97-AF65-F5344CB8AC3E}">
        <p14:creationId xmlns:p14="http://schemas.microsoft.com/office/powerpoint/2010/main" val="3270392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7160455"/>
          </a:xfrm>
          <a:prstGeom prst="rect">
            <a:avLst/>
          </a:prstGeom>
        </p:spPr>
      </p:pic>
      <p:sp>
        <p:nvSpPr>
          <p:cNvPr id="6" name="Title 1">
            <a:extLst>
              <a:ext uri="{FF2B5EF4-FFF2-40B4-BE49-F238E27FC236}">
                <a16:creationId xmlns:a16="http://schemas.microsoft.com/office/drawing/2014/main" id="{2BBA18EF-8AED-4FF5-980C-EE849C81E899}"/>
              </a:ext>
            </a:extLst>
          </p:cNvPr>
          <p:cNvSpPr txBox="1">
            <a:spLocks/>
          </p:cNvSpPr>
          <p:nvPr/>
        </p:nvSpPr>
        <p:spPr>
          <a:xfrm>
            <a:off x="1734418" y="430023"/>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Introduction</a:t>
            </a:r>
            <a:endParaRPr lang="en-US" sz="3200" dirty="0"/>
          </a:p>
        </p:txBody>
      </p:sp>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838200" y="1383669"/>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sz="1800" dirty="0">
              <a:latin typeface="Gill Sans MT" panose="020B0502020104020203" pitchFamily="34" charset="0"/>
            </a:endParaRPr>
          </a:p>
          <a:p>
            <a:pPr marL="457200" lvl="1" indent="0">
              <a:buNone/>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p:txBody>
      </p:sp>
      <p:sp>
        <p:nvSpPr>
          <p:cNvPr id="9" name="Rectangle 1">
            <a:extLst>
              <a:ext uri="{FF2B5EF4-FFF2-40B4-BE49-F238E27FC236}">
                <a16:creationId xmlns:a16="http://schemas.microsoft.com/office/drawing/2014/main" id="{C437C957-0DF7-4FD5-8CBB-F6C679D3A184}"/>
              </a:ext>
            </a:extLst>
          </p:cNvPr>
          <p:cNvSpPr/>
          <p:nvPr/>
        </p:nvSpPr>
        <p:spPr>
          <a:xfrm>
            <a:off x="1886818" y="3807681"/>
            <a:ext cx="1836000" cy="3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10" name="Rectangle 2">
            <a:extLst>
              <a:ext uri="{FF2B5EF4-FFF2-40B4-BE49-F238E27FC236}">
                <a16:creationId xmlns:a16="http://schemas.microsoft.com/office/drawing/2014/main" id="{66B7452E-C539-4344-B84D-7F23C0AF85E8}"/>
              </a:ext>
            </a:extLst>
          </p:cNvPr>
          <p:cNvSpPr/>
          <p:nvPr/>
        </p:nvSpPr>
        <p:spPr>
          <a:xfrm>
            <a:off x="3725964" y="3807681"/>
            <a:ext cx="1836000"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11" name="Rectangle 3">
            <a:extLst>
              <a:ext uri="{FF2B5EF4-FFF2-40B4-BE49-F238E27FC236}">
                <a16:creationId xmlns:a16="http://schemas.microsoft.com/office/drawing/2014/main" id="{3402313A-9CA1-47CD-BC8A-0E489B441E56}"/>
              </a:ext>
            </a:extLst>
          </p:cNvPr>
          <p:cNvSpPr/>
          <p:nvPr/>
        </p:nvSpPr>
        <p:spPr>
          <a:xfrm>
            <a:off x="5571857" y="3807681"/>
            <a:ext cx="1836000" cy="36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12" name="Rectangle 4">
            <a:extLst>
              <a:ext uri="{FF2B5EF4-FFF2-40B4-BE49-F238E27FC236}">
                <a16:creationId xmlns:a16="http://schemas.microsoft.com/office/drawing/2014/main" id="{9001C4F7-7974-4B9B-83CD-17256F6F10C5}"/>
              </a:ext>
            </a:extLst>
          </p:cNvPr>
          <p:cNvSpPr/>
          <p:nvPr/>
        </p:nvSpPr>
        <p:spPr>
          <a:xfrm>
            <a:off x="7409204" y="3807681"/>
            <a:ext cx="1836000" cy="36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13" name="Rectangle 5">
            <a:extLst>
              <a:ext uri="{FF2B5EF4-FFF2-40B4-BE49-F238E27FC236}">
                <a16:creationId xmlns:a16="http://schemas.microsoft.com/office/drawing/2014/main" id="{3A73D6F2-2912-44AE-8568-67DDBF8BC827}"/>
              </a:ext>
            </a:extLst>
          </p:cNvPr>
          <p:cNvSpPr/>
          <p:nvPr/>
        </p:nvSpPr>
        <p:spPr>
          <a:xfrm>
            <a:off x="9260868" y="3807681"/>
            <a:ext cx="1836000" cy="36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14" name="Round Same Side Corner Rectangle 39">
            <a:extLst>
              <a:ext uri="{FF2B5EF4-FFF2-40B4-BE49-F238E27FC236}">
                <a16:creationId xmlns:a16="http://schemas.microsoft.com/office/drawing/2014/main" id="{1658FCCC-7E0A-44A9-8FE5-BE06244AD43E}"/>
              </a:ext>
            </a:extLst>
          </p:cNvPr>
          <p:cNvSpPr/>
          <p:nvPr/>
        </p:nvSpPr>
        <p:spPr>
          <a:xfrm rot="18900000">
            <a:off x="10232247" y="3525996"/>
            <a:ext cx="923370" cy="923370"/>
          </a:xfrm>
          <a:custGeom>
            <a:avLst/>
            <a:gdLst/>
            <a:ahLst/>
            <a:cxnLst/>
            <a:rect l="l" t="t" r="r" b="b"/>
            <a:pathLst>
              <a:path w="923370" h="923370">
                <a:moveTo>
                  <a:pt x="870649" y="52721"/>
                </a:moveTo>
                <a:cubicBezTo>
                  <a:pt x="903223" y="85294"/>
                  <a:pt x="923370" y="130294"/>
                  <a:pt x="923370" y="180000"/>
                </a:cubicBezTo>
                <a:lnTo>
                  <a:pt x="923370" y="914399"/>
                </a:lnTo>
                <a:lnTo>
                  <a:pt x="914399" y="914399"/>
                </a:lnTo>
                <a:lnTo>
                  <a:pt x="914399" y="923370"/>
                </a:lnTo>
                <a:lnTo>
                  <a:pt x="180000" y="923370"/>
                </a:lnTo>
                <a:cubicBezTo>
                  <a:pt x="80589" y="923370"/>
                  <a:pt x="0" y="842781"/>
                  <a:pt x="0" y="743370"/>
                </a:cubicBezTo>
                <a:cubicBezTo>
                  <a:pt x="0" y="643959"/>
                  <a:pt x="80589" y="563370"/>
                  <a:pt x="179999" y="563370"/>
                </a:cubicBezTo>
                <a:lnTo>
                  <a:pt x="563370" y="563370"/>
                </a:lnTo>
                <a:lnTo>
                  <a:pt x="563370" y="180000"/>
                </a:lnTo>
                <a:cubicBezTo>
                  <a:pt x="563370" y="80589"/>
                  <a:pt x="643959" y="0"/>
                  <a:pt x="743370" y="0"/>
                </a:cubicBezTo>
                <a:cubicBezTo>
                  <a:pt x="793076" y="0"/>
                  <a:pt x="838076" y="20147"/>
                  <a:pt x="870649" y="52721"/>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grpSp>
        <p:nvGrpSpPr>
          <p:cNvPr id="15" name="그룹 417">
            <a:extLst>
              <a:ext uri="{FF2B5EF4-FFF2-40B4-BE49-F238E27FC236}">
                <a16:creationId xmlns:a16="http://schemas.microsoft.com/office/drawing/2014/main" id="{39111552-EC25-4C05-A4F2-9C592B62BB3D}"/>
              </a:ext>
            </a:extLst>
          </p:cNvPr>
          <p:cNvGrpSpPr/>
          <p:nvPr/>
        </p:nvGrpSpPr>
        <p:grpSpPr>
          <a:xfrm>
            <a:off x="3464303" y="3711794"/>
            <a:ext cx="540000" cy="540000"/>
            <a:chOff x="3064244" y="3659540"/>
            <a:chExt cx="540000" cy="540000"/>
          </a:xfrm>
        </p:grpSpPr>
        <p:sp>
          <p:nvSpPr>
            <p:cNvPr id="16" name="Oval 7">
              <a:extLst>
                <a:ext uri="{FF2B5EF4-FFF2-40B4-BE49-F238E27FC236}">
                  <a16:creationId xmlns:a16="http://schemas.microsoft.com/office/drawing/2014/main" id="{BEC3F023-8C01-4853-83DC-AB3A1BB27408}"/>
                </a:ext>
              </a:extLst>
            </p:cNvPr>
            <p:cNvSpPr/>
            <p:nvPr/>
          </p:nvSpPr>
          <p:spPr>
            <a:xfrm>
              <a:off x="3064244" y="3659540"/>
              <a:ext cx="540000" cy="540000"/>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17" name="Oval 8">
              <a:extLst>
                <a:ext uri="{FF2B5EF4-FFF2-40B4-BE49-F238E27FC236}">
                  <a16:creationId xmlns:a16="http://schemas.microsoft.com/office/drawing/2014/main" id="{D9BD97C0-B450-4B01-9F84-690BAEB9E007}"/>
                </a:ext>
              </a:extLst>
            </p:cNvPr>
            <p:cNvSpPr/>
            <p:nvPr/>
          </p:nvSpPr>
          <p:spPr>
            <a:xfrm>
              <a:off x="3146819" y="3742115"/>
              <a:ext cx="360000" cy="360000"/>
            </a:xfrm>
            <a:prstGeom prst="ellipse">
              <a:avLst/>
            </a:prstGeom>
            <a:gradFill flip="none" rotWithShape="1">
              <a:gsLst>
                <a:gs pos="0">
                  <a:schemeClr val="bg1">
                    <a:lumMod val="65000"/>
                  </a:schemeClr>
                </a:gs>
                <a:gs pos="100000">
                  <a:schemeClr val="bg1"/>
                </a:gs>
              </a:gsLst>
              <a:lin ang="81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solidFill>
                  <a:schemeClr val="tx1">
                    <a:lumMod val="75000"/>
                    <a:lumOff val="25000"/>
                  </a:schemeClr>
                </a:solidFill>
              </a:endParaRPr>
            </a:p>
          </p:txBody>
        </p:sp>
      </p:grpSp>
      <p:grpSp>
        <p:nvGrpSpPr>
          <p:cNvPr id="18" name="그룹 420">
            <a:extLst>
              <a:ext uri="{FF2B5EF4-FFF2-40B4-BE49-F238E27FC236}">
                <a16:creationId xmlns:a16="http://schemas.microsoft.com/office/drawing/2014/main" id="{D8CDA4E4-A2A7-4B8B-AE45-81566B21C40D}"/>
              </a:ext>
            </a:extLst>
          </p:cNvPr>
          <p:cNvGrpSpPr/>
          <p:nvPr/>
        </p:nvGrpSpPr>
        <p:grpSpPr>
          <a:xfrm>
            <a:off x="5304362" y="3717493"/>
            <a:ext cx="540000" cy="540000"/>
            <a:chOff x="4504969" y="3665239"/>
            <a:chExt cx="540000" cy="540000"/>
          </a:xfrm>
        </p:grpSpPr>
        <p:sp>
          <p:nvSpPr>
            <p:cNvPr id="19" name="Oval 9">
              <a:extLst>
                <a:ext uri="{FF2B5EF4-FFF2-40B4-BE49-F238E27FC236}">
                  <a16:creationId xmlns:a16="http://schemas.microsoft.com/office/drawing/2014/main" id="{B62CD8A4-F49F-4C9F-8EA5-3987355BECB7}"/>
                </a:ext>
              </a:extLst>
            </p:cNvPr>
            <p:cNvSpPr/>
            <p:nvPr/>
          </p:nvSpPr>
          <p:spPr>
            <a:xfrm>
              <a:off x="4504969" y="3665239"/>
              <a:ext cx="540000" cy="540000"/>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20" name="Oval 10">
              <a:extLst>
                <a:ext uri="{FF2B5EF4-FFF2-40B4-BE49-F238E27FC236}">
                  <a16:creationId xmlns:a16="http://schemas.microsoft.com/office/drawing/2014/main" id="{1F45D765-859C-492B-95F4-AD4EB00DE1B0}"/>
                </a:ext>
              </a:extLst>
            </p:cNvPr>
            <p:cNvSpPr/>
            <p:nvPr/>
          </p:nvSpPr>
          <p:spPr>
            <a:xfrm>
              <a:off x="4587544" y="3747814"/>
              <a:ext cx="360000" cy="360000"/>
            </a:xfrm>
            <a:prstGeom prst="ellipse">
              <a:avLst/>
            </a:prstGeom>
            <a:gradFill flip="none" rotWithShape="1">
              <a:gsLst>
                <a:gs pos="0">
                  <a:schemeClr val="bg1">
                    <a:lumMod val="65000"/>
                  </a:schemeClr>
                </a:gs>
                <a:gs pos="100000">
                  <a:schemeClr val="bg1"/>
                </a:gs>
              </a:gsLst>
              <a:lin ang="81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solidFill>
                  <a:schemeClr val="tx1">
                    <a:lumMod val="75000"/>
                    <a:lumOff val="25000"/>
                  </a:schemeClr>
                </a:solidFill>
              </a:endParaRPr>
            </a:p>
          </p:txBody>
        </p:sp>
      </p:grpSp>
      <p:grpSp>
        <p:nvGrpSpPr>
          <p:cNvPr id="21" name="그룹 423">
            <a:extLst>
              <a:ext uri="{FF2B5EF4-FFF2-40B4-BE49-F238E27FC236}">
                <a16:creationId xmlns:a16="http://schemas.microsoft.com/office/drawing/2014/main" id="{E449F2B4-CC4E-49AE-8181-78DB20E6A76F}"/>
              </a:ext>
            </a:extLst>
          </p:cNvPr>
          <p:cNvGrpSpPr/>
          <p:nvPr/>
        </p:nvGrpSpPr>
        <p:grpSpPr>
          <a:xfrm>
            <a:off x="7144421" y="3723192"/>
            <a:ext cx="540000" cy="540000"/>
            <a:chOff x="5945694" y="3670938"/>
            <a:chExt cx="540000" cy="540000"/>
          </a:xfrm>
        </p:grpSpPr>
        <p:sp>
          <p:nvSpPr>
            <p:cNvPr id="22" name="Oval 11">
              <a:extLst>
                <a:ext uri="{FF2B5EF4-FFF2-40B4-BE49-F238E27FC236}">
                  <a16:creationId xmlns:a16="http://schemas.microsoft.com/office/drawing/2014/main" id="{CBDD7286-10B8-49ED-A511-A4B172D21992}"/>
                </a:ext>
              </a:extLst>
            </p:cNvPr>
            <p:cNvSpPr/>
            <p:nvPr/>
          </p:nvSpPr>
          <p:spPr>
            <a:xfrm>
              <a:off x="5945694" y="3670938"/>
              <a:ext cx="540000" cy="540000"/>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23" name="Oval 12">
              <a:extLst>
                <a:ext uri="{FF2B5EF4-FFF2-40B4-BE49-F238E27FC236}">
                  <a16:creationId xmlns:a16="http://schemas.microsoft.com/office/drawing/2014/main" id="{2D311D6C-0AAC-4A8D-92ED-1EC335318E4F}"/>
                </a:ext>
              </a:extLst>
            </p:cNvPr>
            <p:cNvSpPr/>
            <p:nvPr/>
          </p:nvSpPr>
          <p:spPr>
            <a:xfrm>
              <a:off x="6028269" y="3753513"/>
              <a:ext cx="360000" cy="360000"/>
            </a:xfrm>
            <a:prstGeom prst="ellipse">
              <a:avLst/>
            </a:prstGeom>
            <a:gradFill flip="none" rotWithShape="1">
              <a:gsLst>
                <a:gs pos="0">
                  <a:schemeClr val="bg1">
                    <a:lumMod val="65000"/>
                  </a:schemeClr>
                </a:gs>
                <a:gs pos="100000">
                  <a:schemeClr val="bg1"/>
                </a:gs>
              </a:gsLst>
              <a:lin ang="81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solidFill>
                  <a:schemeClr val="tx1">
                    <a:lumMod val="75000"/>
                    <a:lumOff val="25000"/>
                  </a:schemeClr>
                </a:solidFill>
              </a:endParaRPr>
            </a:p>
          </p:txBody>
        </p:sp>
      </p:grpSp>
      <p:grpSp>
        <p:nvGrpSpPr>
          <p:cNvPr id="24" name="그룹 426">
            <a:extLst>
              <a:ext uri="{FF2B5EF4-FFF2-40B4-BE49-F238E27FC236}">
                <a16:creationId xmlns:a16="http://schemas.microsoft.com/office/drawing/2014/main" id="{89A95C2E-6EBD-4B56-A0C9-FC3E03A51A5F}"/>
              </a:ext>
            </a:extLst>
          </p:cNvPr>
          <p:cNvGrpSpPr/>
          <p:nvPr/>
        </p:nvGrpSpPr>
        <p:grpSpPr>
          <a:xfrm>
            <a:off x="8984481" y="3728891"/>
            <a:ext cx="540000" cy="540000"/>
            <a:chOff x="8984481" y="3676637"/>
            <a:chExt cx="540000" cy="540000"/>
          </a:xfrm>
        </p:grpSpPr>
        <p:sp>
          <p:nvSpPr>
            <p:cNvPr id="25" name="Oval 13">
              <a:extLst>
                <a:ext uri="{FF2B5EF4-FFF2-40B4-BE49-F238E27FC236}">
                  <a16:creationId xmlns:a16="http://schemas.microsoft.com/office/drawing/2014/main" id="{6B45B246-5119-4506-9B77-FCDAF209B557}"/>
                </a:ext>
              </a:extLst>
            </p:cNvPr>
            <p:cNvSpPr/>
            <p:nvPr/>
          </p:nvSpPr>
          <p:spPr>
            <a:xfrm>
              <a:off x="8984481" y="3676637"/>
              <a:ext cx="540000" cy="540000"/>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26" name="Oval 14">
              <a:extLst>
                <a:ext uri="{FF2B5EF4-FFF2-40B4-BE49-F238E27FC236}">
                  <a16:creationId xmlns:a16="http://schemas.microsoft.com/office/drawing/2014/main" id="{524BBDD4-6FB6-4F7C-AF9A-966EB3CCA979}"/>
                </a:ext>
              </a:extLst>
            </p:cNvPr>
            <p:cNvSpPr/>
            <p:nvPr/>
          </p:nvSpPr>
          <p:spPr>
            <a:xfrm>
              <a:off x="9067056" y="3759212"/>
              <a:ext cx="360000" cy="360000"/>
            </a:xfrm>
            <a:prstGeom prst="ellipse">
              <a:avLst/>
            </a:prstGeom>
            <a:gradFill flip="none" rotWithShape="1">
              <a:gsLst>
                <a:gs pos="0">
                  <a:schemeClr val="bg1">
                    <a:lumMod val="65000"/>
                  </a:schemeClr>
                </a:gs>
                <a:gs pos="100000">
                  <a:schemeClr val="bg1"/>
                </a:gs>
              </a:gsLst>
              <a:lin ang="81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solidFill>
                  <a:schemeClr val="tx1">
                    <a:lumMod val="75000"/>
                    <a:lumOff val="25000"/>
                  </a:schemeClr>
                </a:solidFill>
              </a:endParaRPr>
            </a:p>
          </p:txBody>
        </p:sp>
      </p:grpSp>
      <p:grpSp>
        <p:nvGrpSpPr>
          <p:cNvPr id="27" name="그룹 429">
            <a:extLst>
              <a:ext uri="{FF2B5EF4-FFF2-40B4-BE49-F238E27FC236}">
                <a16:creationId xmlns:a16="http://schemas.microsoft.com/office/drawing/2014/main" id="{28926A32-0D75-4B11-8B55-ED4E36EAA0DE}"/>
              </a:ext>
            </a:extLst>
          </p:cNvPr>
          <p:cNvGrpSpPr/>
          <p:nvPr/>
        </p:nvGrpSpPr>
        <p:grpSpPr>
          <a:xfrm>
            <a:off x="1624244" y="3717493"/>
            <a:ext cx="540000" cy="540000"/>
            <a:chOff x="1624244" y="3665239"/>
            <a:chExt cx="540000" cy="540000"/>
          </a:xfrm>
        </p:grpSpPr>
        <p:sp>
          <p:nvSpPr>
            <p:cNvPr id="28" name="Oval 15">
              <a:extLst>
                <a:ext uri="{FF2B5EF4-FFF2-40B4-BE49-F238E27FC236}">
                  <a16:creationId xmlns:a16="http://schemas.microsoft.com/office/drawing/2014/main" id="{79A030C6-703C-4CA9-BA6E-66A761AC257E}"/>
                </a:ext>
              </a:extLst>
            </p:cNvPr>
            <p:cNvSpPr/>
            <p:nvPr/>
          </p:nvSpPr>
          <p:spPr>
            <a:xfrm>
              <a:off x="1624244" y="3665239"/>
              <a:ext cx="540000" cy="540000"/>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29" name="Oval 16">
              <a:extLst>
                <a:ext uri="{FF2B5EF4-FFF2-40B4-BE49-F238E27FC236}">
                  <a16:creationId xmlns:a16="http://schemas.microsoft.com/office/drawing/2014/main" id="{DE9E1146-2C8C-4CDD-9B3D-B2BDE93F20FC}"/>
                </a:ext>
              </a:extLst>
            </p:cNvPr>
            <p:cNvSpPr/>
            <p:nvPr/>
          </p:nvSpPr>
          <p:spPr>
            <a:xfrm>
              <a:off x="1706819" y="3747814"/>
              <a:ext cx="360000" cy="360000"/>
            </a:xfrm>
            <a:prstGeom prst="ellipse">
              <a:avLst/>
            </a:prstGeom>
            <a:gradFill flip="none" rotWithShape="1">
              <a:gsLst>
                <a:gs pos="0">
                  <a:schemeClr val="bg1">
                    <a:lumMod val="65000"/>
                  </a:schemeClr>
                </a:gs>
                <a:gs pos="100000">
                  <a:schemeClr val="bg1"/>
                </a:gs>
              </a:gsLst>
              <a:lin ang="81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solidFill>
                  <a:schemeClr val="tx1">
                    <a:lumMod val="75000"/>
                    <a:lumOff val="25000"/>
                  </a:schemeClr>
                </a:solidFill>
              </a:endParaRPr>
            </a:p>
          </p:txBody>
        </p:sp>
      </p:grpSp>
      <p:sp>
        <p:nvSpPr>
          <p:cNvPr id="30" name="Rounded Rectangle 8">
            <a:extLst>
              <a:ext uri="{FF2B5EF4-FFF2-40B4-BE49-F238E27FC236}">
                <a16:creationId xmlns:a16="http://schemas.microsoft.com/office/drawing/2014/main" id="{C9470494-8B41-4ABB-BA43-D3F0AC0F0913}"/>
              </a:ext>
            </a:extLst>
          </p:cNvPr>
          <p:cNvSpPr/>
          <p:nvPr/>
        </p:nvSpPr>
        <p:spPr>
          <a:xfrm rot="10800000">
            <a:off x="4640513" y="1841789"/>
            <a:ext cx="1875812" cy="1832222"/>
          </a:xfrm>
          <a:custGeom>
            <a:avLst/>
            <a:gdLst/>
            <a:ahLst/>
            <a:cxnLst/>
            <a:rect l="l" t="t" r="r" b="b"/>
            <a:pathLst>
              <a:path w="1260140" h="1872209">
                <a:moveTo>
                  <a:pt x="630071" y="0"/>
                </a:moveTo>
                <a:lnTo>
                  <a:pt x="799749" y="292548"/>
                </a:lnTo>
                <a:lnTo>
                  <a:pt x="1107260" y="292548"/>
                </a:lnTo>
                <a:cubicBezTo>
                  <a:pt x="1191693" y="292548"/>
                  <a:pt x="1260140" y="360995"/>
                  <a:pt x="1260140" y="445428"/>
                </a:cubicBezTo>
                <a:lnTo>
                  <a:pt x="1260140" y="1719329"/>
                </a:lnTo>
                <a:cubicBezTo>
                  <a:pt x="1260140" y="1803762"/>
                  <a:pt x="1191693" y="1872209"/>
                  <a:pt x="1107260" y="1872209"/>
                </a:cubicBezTo>
                <a:lnTo>
                  <a:pt x="152880" y="1872209"/>
                </a:lnTo>
                <a:cubicBezTo>
                  <a:pt x="68447" y="1872209"/>
                  <a:pt x="0" y="1803762"/>
                  <a:pt x="0" y="1719329"/>
                </a:cubicBezTo>
                <a:lnTo>
                  <a:pt x="0" y="445428"/>
                </a:lnTo>
                <a:cubicBezTo>
                  <a:pt x="0" y="360995"/>
                  <a:pt x="68447" y="292548"/>
                  <a:pt x="152880" y="292548"/>
                </a:cubicBezTo>
                <a:lnTo>
                  <a:pt x="460393" y="292548"/>
                </a:lnTo>
                <a:close/>
              </a:path>
            </a:pathLst>
          </a:custGeom>
          <a:solidFill>
            <a:schemeClr val="bg1"/>
          </a:solidFill>
          <a:ln w="6350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31" name="직사각형 113">
            <a:extLst>
              <a:ext uri="{FF2B5EF4-FFF2-40B4-BE49-F238E27FC236}">
                <a16:creationId xmlns:a16="http://schemas.microsoft.com/office/drawing/2014/main" id="{133891C9-3DA0-45CE-9AA4-536D7801120C}"/>
              </a:ext>
            </a:extLst>
          </p:cNvPr>
          <p:cNvSpPr>
            <a:spLocks noChangeArrowheads="1"/>
          </p:cNvSpPr>
          <p:nvPr/>
        </p:nvSpPr>
        <p:spPr bwMode="auto">
          <a:xfrm>
            <a:off x="1534457" y="4409566"/>
            <a:ext cx="655750" cy="338554"/>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600" b="1" dirty="0">
                <a:solidFill>
                  <a:schemeClr val="tx1">
                    <a:lumMod val="75000"/>
                    <a:lumOff val="25000"/>
                  </a:schemeClr>
                </a:solidFill>
                <a:cs typeface="Arial" charset="0"/>
              </a:rPr>
              <a:t>1963</a:t>
            </a:r>
            <a:endParaRPr lang="ko-KR" altLang="en-US" sz="1600" dirty="0">
              <a:solidFill>
                <a:schemeClr val="tx1">
                  <a:lumMod val="75000"/>
                  <a:lumOff val="25000"/>
                </a:schemeClr>
              </a:solidFill>
            </a:endParaRPr>
          </a:p>
        </p:txBody>
      </p:sp>
      <p:sp>
        <p:nvSpPr>
          <p:cNvPr id="32" name="TextBox 31">
            <a:extLst>
              <a:ext uri="{FF2B5EF4-FFF2-40B4-BE49-F238E27FC236}">
                <a16:creationId xmlns:a16="http://schemas.microsoft.com/office/drawing/2014/main" id="{DFBD333C-0C63-4692-9637-4741C12ABF02}"/>
              </a:ext>
            </a:extLst>
          </p:cNvPr>
          <p:cNvSpPr txBox="1"/>
          <p:nvPr/>
        </p:nvSpPr>
        <p:spPr>
          <a:xfrm>
            <a:off x="3026960" y="3221336"/>
            <a:ext cx="1273301" cy="338554"/>
          </a:xfrm>
          <a:prstGeom prst="rect">
            <a:avLst/>
          </a:prstGeom>
          <a:noFill/>
        </p:spPr>
        <p:txBody>
          <a:bodyPr wrap="square" rtlCol="0">
            <a:spAutoFit/>
          </a:bodyPr>
          <a:lstStyle/>
          <a:p>
            <a:pPr algn="ctr"/>
            <a:r>
              <a:rPr lang="en-US" altLang="ko-KR" sz="1600" b="1" dirty="0">
                <a:solidFill>
                  <a:schemeClr val="tx1">
                    <a:lumMod val="75000"/>
                    <a:lumOff val="25000"/>
                  </a:schemeClr>
                </a:solidFill>
                <a:cs typeface="Arial" pitchFamily="34" charset="0"/>
              </a:rPr>
              <a:t>1983-2003</a:t>
            </a:r>
            <a:endParaRPr lang="ko-KR" altLang="en-US" sz="1600" b="1" dirty="0">
              <a:solidFill>
                <a:schemeClr val="tx1">
                  <a:lumMod val="75000"/>
                  <a:lumOff val="25000"/>
                </a:schemeClr>
              </a:solidFill>
              <a:cs typeface="Arial" pitchFamily="34" charset="0"/>
            </a:endParaRPr>
          </a:p>
        </p:txBody>
      </p:sp>
      <p:sp>
        <p:nvSpPr>
          <p:cNvPr id="33" name="TextBox 32">
            <a:extLst>
              <a:ext uri="{FF2B5EF4-FFF2-40B4-BE49-F238E27FC236}">
                <a16:creationId xmlns:a16="http://schemas.microsoft.com/office/drawing/2014/main" id="{B65D5716-2C36-4762-AEAC-92B5773B3178}"/>
              </a:ext>
            </a:extLst>
          </p:cNvPr>
          <p:cNvSpPr txBox="1"/>
          <p:nvPr/>
        </p:nvSpPr>
        <p:spPr>
          <a:xfrm>
            <a:off x="5414156" y="4345794"/>
            <a:ext cx="665562" cy="338554"/>
          </a:xfrm>
          <a:prstGeom prst="rect">
            <a:avLst/>
          </a:prstGeom>
          <a:noFill/>
        </p:spPr>
        <p:txBody>
          <a:bodyPr wrap="square" rtlCol="0">
            <a:spAutoFit/>
          </a:bodyPr>
          <a:lstStyle/>
          <a:p>
            <a:pPr algn="ctr"/>
            <a:r>
              <a:rPr lang="en-US" altLang="ko-KR" sz="1600" b="1" dirty="0">
                <a:solidFill>
                  <a:schemeClr val="tx1">
                    <a:lumMod val="75000"/>
                    <a:lumOff val="25000"/>
                  </a:schemeClr>
                </a:solidFill>
                <a:cs typeface="Arial" pitchFamily="34" charset="0"/>
              </a:rPr>
              <a:t>2006</a:t>
            </a:r>
            <a:endParaRPr lang="ko-KR" altLang="en-US" sz="1600" b="1" dirty="0">
              <a:solidFill>
                <a:schemeClr val="tx1">
                  <a:lumMod val="75000"/>
                  <a:lumOff val="25000"/>
                </a:schemeClr>
              </a:solidFill>
              <a:cs typeface="Arial" pitchFamily="34" charset="0"/>
            </a:endParaRPr>
          </a:p>
        </p:txBody>
      </p:sp>
      <p:sp>
        <p:nvSpPr>
          <p:cNvPr id="34" name="TextBox 33">
            <a:extLst>
              <a:ext uri="{FF2B5EF4-FFF2-40B4-BE49-F238E27FC236}">
                <a16:creationId xmlns:a16="http://schemas.microsoft.com/office/drawing/2014/main" id="{9525E2C1-0B58-4742-99E6-7CEA2F047F18}"/>
              </a:ext>
            </a:extLst>
          </p:cNvPr>
          <p:cNvSpPr txBox="1"/>
          <p:nvPr/>
        </p:nvSpPr>
        <p:spPr>
          <a:xfrm>
            <a:off x="7066869" y="3221336"/>
            <a:ext cx="665562" cy="338554"/>
          </a:xfrm>
          <a:prstGeom prst="rect">
            <a:avLst/>
          </a:prstGeom>
          <a:noFill/>
        </p:spPr>
        <p:txBody>
          <a:bodyPr wrap="square" rtlCol="0">
            <a:spAutoFit/>
          </a:bodyPr>
          <a:lstStyle/>
          <a:p>
            <a:pPr algn="ctr"/>
            <a:r>
              <a:rPr lang="en-US" altLang="ko-KR" sz="1600" b="1" dirty="0">
                <a:solidFill>
                  <a:schemeClr val="tx1">
                    <a:lumMod val="75000"/>
                    <a:lumOff val="25000"/>
                  </a:schemeClr>
                </a:solidFill>
                <a:cs typeface="Arial" pitchFamily="34" charset="0"/>
              </a:rPr>
              <a:t>2008</a:t>
            </a:r>
            <a:endParaRPr lang="ko-KR" altLang="en-US" sz="1600" b="1" dirty="0">
              <a:solidFill>
                <a:schemeClr val="tx1">
                  <a:lumMod val="75000"/>
                  <a:lumOff val="25000"/>
                </a:schemeClr>
              </a:solidFill>
              <a:cs typeface="Arial" pitchFamily="34" charset="0"/>
            </a:endParaRPr>
          </a:p>
        </p:txBody>
      </p:sp>
      <p:sp>
        <p:nvSpPr>
          <p:cNvPr id="35" name="TextBox 34">
            <a:extLst>
              <a:ext uri="{FF2B5EF4-FFF2-40B4-BE49-F238E27FC236}">
                <a16:creationId xmlns:a16="http://schemas.microsoft.com/office/drawing/2014/main" id="{D6D0FDE6-C19E-4022-937E-C1CBF3C2CFFE}"/>
              </a:ext>
            </a:extLst>
          </p:cNvPr>
          <p:cNvSpPr txBox="1"/>
          <p:nvPr/>
        </p:nvSpPr>
        <p:spPr>
          <a:xfrm>
            <a:off x="8914275" y="4401272"/>
            <a:ext cx="665562" cy="338554"/>
          </a:xfrm>
          <a:prstGeom prst="rect">
            <a:avLst/>
          </a:prstGeom>
          <a:noFill/>
        </p:spPr>
        <p:txBody>
          <a:bodyPr wrap="square" rtlCol="0">
            <a:spAutoFit/>
          </a:bodyPr>
          <a:lstStyle/>
          <a:p>
            <a:pPr algn="ctr"/>
            <a:r>
              <a:rPr lang="en-US" altLang="ko-KR" sz="1600" b="1" dirty="0">
                <a:solidFill>
                  <a:schemeClr val="tx1">
                    <a:lumMod val="75000"/>
                    <a:lumOff val="25000"/>
                  </a:schemeClr>
                </a:solidFill>
                <a:cs typeface="Arial" pitchFamily="34" charset="0"/>
              </a:rPr>
              <a:t>2019</a:t>
            </a:r>
            <a:endParaRPr lang="ko-KR" altLang="en-US" sz="1600" b="1" dirty="0">
              <a:solidFill>
                <a:schemeClr val="tx1">
                  <a:lumMod val="75000"/>
                  <a:lumOff val="25000"/>
                </a:schemeClr>
              </a:solidFill>
              <a:cs typeface="Arial" pitchFamily="34" charset="0"/>
            </a:endParaRPr>
          </a:p>
        </p:txBody>
      </p:sp>
      <p:sp>
        <p:nvSpPr>
          <p:cNvPr id="38" name="TextBox 37">
            <a:extLst>
              <a:ext uri="{FF2B5EF4-FFF2-40B4-BE49-F238E27FC236}">
                <a16:creationId xmlns:a16="http://schemas.microsoft.com/office/drawing/2014/main" id="{E300AB09-98BC-4A01-A0F5-464BC87059CC}"/>
              </a:ext>
            </a:extLst>
          </p:cNvPr>
          <p:cNvSpPr txBox="1"/>
          <p:nvPr/>
        </p:nvSpPr>
        <p:spPr>
          <a:xfrm>
            <a:off x="4830379" y="2055452"/>
            <a:ext cx="1511020" cy="1077218"/>
          </a:xfrm>
          <a:prstGeom prst="rect">
            <a:avLst/>
          </a:prstGeom>
          <a:noFill/>
        </p:spPr>
        <p:txBody>
          <a:bodyPr wrap="square" rtlCol="0">
            <a:spAutoFit/>
          </a:bodyPr>
          <a:lstStyle/>
          <a:p>
            <a:pPr algn="ctr"/>
            <a:r>
              <a:rPr lang="en-US" altLang="ko-KR" sz="1600" dirty="0">
                <a:solidFill>
                  <a:schemeClr val="tx1">
                    <a:lumMod val="75000"/>
                    <a:lumOff val="25000"/>
                  </a:schemeClr>
                </a:solidFill>
                <a:latin typeface="Gill Sans MT" panose="020B0502020104020203" pitchFamily="34" charset="0"/>
                <a:cs typeface="Arial" pitchFamily="34" charset="0"/>
              </a:rPr>
              <a:t>Early Harvest Program</a:t>
            </a:r>
          </a:p>
          <a:p>
            <a:pPr algn="ctr"/>
            <a:r>
              <a:rPr lang="en-US" altLang="ko-KR" sz="1600" dirty="0">
                <a:solidFill>
                  <a:schemeClr val="tx1">
                    <a:lumMod val="75000"/>
                    <a:lumOff val="25000"/>
                  </a:schemeClr>
                </a:solidFill>
                <a:latin typeface="Gill Sans MT" panose="020B0502020104020203" pitchFamily="34" charset="0"/>
                <a:cs typeface="Arial" pitchFamily="34" charset="0"/>
              </a:rPr>
              <a:t>737 tariff lines concessions</a:t>
            </a:r>
            <a:endParaRPr lang="ko-KR" altLang="en-US" sz="1600" dirty="0">
              <a:solidFill>
                <a:schemeClr val="tx1">
                  <a:lumMod val="75000"/>
                  <a:lumOff val="25000"/>
                </a:schemeClr>
              </a:solidFill>
              <a:latin typeface="Gill Sans MT" panose="020B0502020104020203" pitchFamily="34" charset="0"/>
              <a:cs typeface="Arial" pitchFamily="34" charset="0"/>
            </a:endParaRPr>
          </a:p>
        </p:txBody>
      </p:sp>
      <p:sp>
        <p:nvSpPr>
          <p:cNvPr id="39" name="Rounded Rectangle 8">
            <a:extLst>
              <a:ext uri="{FF2B5EF4-FFF2-40B4-BE49-F238E27FC236}">
                <a16:creationId xmlns:a16="http://schemas.microsoft.com/office/drawing/2014/main" id="{2C4D1C4C-09CF-423F-96B1-E34B7F01E067}"/>
              </a:ext>
            </a:extLst>
          </p:cNvPr>
          <p:cNvSpPr/>
          <p:nvPr/>
        </p:nvSpPr>
        <p:spPr>
          <a:xfrm rot="10800000">
            <a:off x="971149" y="1841789"/>
            <a:ext cx="1875812" cy="1832222"/>
          </a:xfrm>
          <a:custGeom>
            <a:avLst/>
            <a:gdLst/>
            <a:ahLst/>
            <a:cxnLst/>
            <a:rect l="l" t="t" r="r" b="b"/>
            <a:pathLst>
              <a:path w="1260140" h="1872209">
                <a:moveTo>
                  <a:pt x="630071" y="0"/>
                </a:moveTo>
                <a:lnTo>
                  <a:pt x="799749" y="292548"/>
                </a:lnTo>
                <a:lnTo>
                  <a:pt x="1107260" y="292548"/>
                </a:lnTo>
                <a:cubicBezTo>
                  <a:pt x="1191693" y="292548"/>
                  <a:pt x="1260140" y="360995"/>
                  <a:pt x="1260140" y="445428"/>
                </a:cubicBezTo>
                <a:lnTo>
                  <a:pt x="1260140" y="1719329"/>
                </a:lnTo>
                <a:cubicBezTo>
                  <a:pt x="1260140" y="1803762"/>
                  <a:pt x="1191693" y="1872209"/>
                  <a:pt x="1107260" y="1872209"/>
                </a:cubicBezTo>
                <a:lnTo>
                  <a:pt x="152880" y="1872209"/>
                </a:lnTo>
                <a:cubicBezTo>
                  <a:pt x="68447" y="1872209"/>
                  <a:pt x="0" y="1803762"/>
                  <a:pt x="0" y="1719329"/>
                </a:cubicBezTo>
                <a:lnTo>
                  <a:pt x="0" y="445428"/>
                </a:lnTo>
                <a:cubicBezTo>
                  <a:pt x="0" y="360995"/>
                  <a:pt x="68447" y="292548"/>
                  <a:pt x="152880" y="292548"/>
                </a:cubicBezTo>
                <a:lnTo>
                  <a:pt x="460393" y="292548"/>
                </a:lnTo>
                <a:close/>
              </a:path>
            </a:pathLst>
          </a:custGeom>
          <a:solidFill>
            <a:schemeClr val="bg1"/>
          </a:solidFill>
          <a:ln w="63500">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42" name="TextBox 41">
            <a:extLst>
              <a:ext uri="{FF2B5EF4-FFF2-40B4-BE49-F238E27FC236}">
                <a16:creationId xmlns:a16="http://schemas.microsoft.com/office/drawing/2014/main" id="{5C1F0FAE-375A-4A83-975D-6F0552B2048D}"/>
              </a:ext>
            </a:extLst>
          </p:cNvPr>
          <p:cNvSpPr txBox="1"/>
          <p:nvPr/>
        </p:nvSpPr>
        <p:spPr>
          <a:xfrm>
            <a:off x="1198390" y="2315768"/>
            <a:ext cx="1421328" cy="400110"/>
          </a:xfrm>
          <a:prstGeom prst="rect">
            <a:avLst/>
          </a:prstGeom>
          <a:noFill/>
        </p:spPr>
        <p:txBody>
          <a:bodyPr wrap="square" rtlCol="0">
            <a:spAutoFit/>
          </a:bodyPr>
          <a:lstStyle/>
          <a:p>
            <a:pPr algn="ctr"/>
            <a:r>
              <a:rPr lang="en-US" altLang="ko-KR" sz="2000" dirty="0">
                <a:latin typeface="Gill Sans MT" panose="020B0502020104020203" pitchFamily="34" charset="0"/>
              </a:rPr>
              <a:t>MFN rates</a:t>
            </a:r>
            <a:endParaRPr lang="ko-KR" altLang="en-US" sz="2000" dirty="0">
              <a:solidFill>
                <a:schemeClr val="tx1">
                  <a:lumMod val="75000"/>
                  <a:lumOff val="25000"/>
                </a:schemeClr>
              </a:solidFill>
              <a:cs typeface="Arial" pitchFamily="34" charset="0"/>
            </a:endParaRPr>
          </a:p>
        </p:txBody>
      </p:sp>
      <p:sp>
        <p:nvSpPr>
          <p:cNvPr id="43" name="Rounded Rectangle 8">
            <a:extLst>
              <a:ext uri="{FF2B5EF4-FFF2-40B4-BE49-F238E27FC236}">
                <a16:creationId xmlns:a16="http://schemas.microsoft.com/office/drawing/2014/main" id="{C08E0FB8-A4E7-41AC-A5B6-773CF6A20DAC}"/>
              </a:ext>
            </a:extLst>
          </p:cNvPr>
          <p:cNvSpPr/>
          <p:nvPr/>
        </p:nvSpPr>
        <p:spPr>
          <a:xfrm rot="10800000">
            <a:off x="8121827" y="1804656"/>
            <a:ext cx="2873543" cy="1832222"/>
          </a:xfrm>
          <a:custGeom>
            <a:avLst/>
            <a:gdLst/>
            <a:ahLst/>
            <a:cxnLst/>
            <a:rect l="l" t="t" r="r" b="b"/>
            <a:pathLst>
              <a:path w="1260140" h="1872209">
                <a:moveTo>
                  <a:pt x="630071" y="0"/>
                </a:moveTo>
                <a:lnTo>
                  <a:pt x="799749" y="292548"/>
                </a:lnTo>
                <a:lnTo>
                  <a:pt x="1107260" y="292548"/>
                </a:lnTo>
                <a:cubicBezTo>
                  <a:pt x="1191693" y="292548"/>
                  <a:pt x="1260140" y="360995"/>
                  <a:pt x="1260140" y="445428"/>
                </a:cubicBezTo>
                <a:lnTo>
                  <a:pt x="1260140" y="1719329"/>
                </a:lnTo>
                <a:cubicBezTo>
                  <a:pt x="1260140" y="1803762"/>
                  <a:pt x="1191693" y="1872209"/>
                  <a:pt x="1107260" y="1872209"/>
                </a:cubicBezTo>
                <a:lnTo>
                  <a:pt x="152880" y="1872209"/>
                </a:lnTo>
                <a:cubicBezTo>
                  <a:pt x="68447" y="1872209"/>
                  <a:pt x="0" y="1803762"/>
                  <a:pt x="0" y="1719329"/>
                </a:cubicBezTo>
                <a:lnTo>
                  <a:pt x="0" y="445428"/>
                </a:lnTo>
                <a:cubicBezTo>
                  <a:pt x="0" y="360995"/>
                  <a:pt x="68447" y="292548"/>
                  <a:pt x="152880" y="292548"/>
                </a:cubicBezTo>
                <a:lnTo>
                  <a:pt x="460393" y="292548"/>
                </a:lnTo>
                <a:close/>
              </a:path>
            </a:pathLst>
          </a:custGeom>
          <a:solidFill>
            <a:schemeClr val="bg1"/>
          </a:solidFill>
          <a:ln w="63500">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45" name="TextBox 44">
            <a:extLst>
              <a:ext uri="{FF2B5EF4-FFF2-40B4-BE49-F238E27FC236}">
                <a16:creationId xmlns:a16="http://schemas.microsoft.com/office/drawing/2014/main" id="{17704EB6-CEF7-4C5B-B167-2BE7BABE9255}"/>
              </a:ext>
            </a:extLst>
          </p:cNvPr>
          <p:cNvSpPr txBox="1"/>
          <p:nvPr/>
        </p:nvSpPr>
        <p:spPr>
          <a:xfrm>
            <a:off x="8011483" y="1945129"/>
            <a:ext cx="2826062" cy="1323439"/>
          </a:xfrm>
          <a:prstGeom prst="rect">
            <a:avLst/>
          </a:prstGeom>
          <a:noFill/>
        </p:spPr>
        <p:txBody>
          <a:bodyPr wrap="square" rtlCol="0" anchor="ctr">
            <a:spAutoFit/>
          </a:bodyPr>
          <a:lstStyle/>
          <a:p>
            <a:pPr algn="ctr"/>
            <a:r>
              <a:rPr lang="en-US" altLang="ko-KR" sz="1600" b="1" dirty="0">
                <a:solidFill>
                  <a:schemeClr val="tx1">
                    <a:lumMod val="75000"/>
                    <a:lumOff val="25000"/>
                  </a:schemeClr>
                </a:solidFill>
                <a:latin typeface="Gill Sans MT" panose="020B0502020104020203" pitchFamily="34" charset="0"/>
                <a:cs typeface="Arial" pitchFamily="34" charset="0"/>
              </a:rPr>
              <a:t>CPFTA-II</a:t>
            </a:r>
          </a:p>
          <a:p>
            <a:pPr algn="ctr"/>
            <a:r>
              <a:rPr lang="en-US" altLang="ko-KR" sz="1600" b="1" dirty="0">
                <a:solidFill>
                  <a:schemeClr val="tx1">
                    <a:lumMod val="75000"/>
                    <a:lumOff val="25000"/>
                  </a:schemeClr>
                </a:solidFill>
                <a:latin typeface="Gill Sans MT" panose="020B0502020104020203" pitchFamily="34" charset="0"/>
                <a:cs typeface="Arial" pitchFamily="34" charset="0"/>
              </a:rPr>
              <a:t>313-unilateral concession </a:t>
            </a:r>
          </a:p>
          <a:p>
            <a:pPr algn="ctr"/>
            <a:r>
              <a:rPr lang="en-US" altLang="ko-KR" sz="1600" b="1" dirty="0">
                <a:solidFill>
                  <a:schemeClr val="tx1">
                    <a:lumMod val="75000"/>
                    <a:lumOff val="25000"/>
                  </a:schemeClr>
                </a:solidFill>
                <a:latin typeface="Gill Sans MT" panose="020B0502020104020203" pitchFamily="34" charset="0"/>
                <a:cs typeface="Arial" pitchFamily="34" charset="0"/>
              </a:rPr>
              <a:t>3700-zero duty</a:t>
            </a:r>
          </a:p>
          <a:p>
            <a:pPr algn="ctr"/>
            <a:r>
              <a:rPr lang="en-US" altLang="ko-KR" sz="1600" b="1" dirty="0">
                <a:solidFill>
                  <a:schemeClr val="tx1">
                    <a:lumMod val="75000"/>
                    <a:lumOff val="25000"/>
                  </a:schemeClr>
                </a:solidFill>
                <a:latin typeface="Gill Sans MT" panose="020B0502020104020203" pitchFamily="34" charset="0"/>
                <a:cs typeface="Arial" pitchFamily="34" charset="0"/>
              </a:rPr>
              <a:t>3700-gradual reduction in 10 years</a:t>
            </a:r>
            <a:endParaRPr lang="ko-KR" altLang="en-US" sz="1600" b="1" dirty="0">
              <a:solidFill>
                <a:schemeClr val="tx1">
                  <a:lumMod val="75000"/>
                  <a:lumOff val="25000"/>
                </a:schemeClr>
              </a:solidFill>
              <a:latin typeface="Gill Sans MT" panose="020B0502020104020203" pitchFamily="34" charset="0"/>
              <a:cs typeface="Arial" pitchFamily="34" charset="0"/>
            </a:endParaRPr>
          </a:p>
        </p:txBody>
      </p:sp>
      <p:sp>
        <p:nvSpPr>
          <p:cNvPr id="47" name="Rounded Rectangle 8">
            <a:extLst>
              <a:ext uri="{FF2B5EF4-FFF2-40B4-BE49-F238E27FC236}">
                <a16:creationId xmlns:a16="http://schemas.microsoft.com/office/drawing/2014/main" id="{02ADF88C-DC15-45FF-990D-1ED6D65292F9}"/>
              </a:ext>
            </a:extLst>
          </p:cNvPr>
          <p:cNvSpPr/>
          <p:nvPr/>
        </p:nvSpPr>
        <p:spPr>
          <a:xfrm>
            <a:off x="2249926" y="4325773"/>
            <a:ext cx="3144516" cy="2158012"/>
          </a:xfrm>
          <a:custGeom>
            <a:avLst/>
            <a:gdLst/>
            <a:ahLst/>
            <a:cxnLst/>
            <a:rect l="l" t="t" r="r" b="b"/>
            <a:pathLst>
              <a:path w="1260140" h="1872209">
                <a:moveTo>
                  <a:pt x="630071" y="0"/>
                </a:moveTo>
                <a:lnTo>
                  <a:pt x="799749" y="292548"/>
                </a:lnTo>
                <a:lnTo>
                  <a:pt x="1107260" y="292548"/>
                </a:lnTo>
                <a:cubicBezTo>
                  <a:pt x="1191693" y="292548"/>
                  <a:pt x="1260140" y="360995"/>
                  <a:pt x="1260140" y="445428"/>
                </a:cubicBezTo>
                <a:lnTo>
                  <a:pt x="1260140" y="1719329"/>
                </a:lnTo>
                <a:cubicBezTo>
                  <a:pt x="1260140" y="1803762"/>
                  <a:pt x="1191693" y="1872209"/>
                  <a:pt x="1107260" y="1872209"/>
                </a:cubicBezTo>
                <a:lnTo>
                  <a:pt x="152880" y="1872209"/>
                </a:lnTo>
                <a:cubicBezTo>
                  <a:pt x="68447" y="1872209"/>
                  <a:pt x="0" y="1803762"/>
                  <a:pt x="0" y="1719329"/>
                </a:cubicBezTo>
                <a:lnTo>
                  <a:pt x="0" y="445428"/>
                </a:lnTo>
                <a:cubicBezTo>
                  <a:pt x="0" y="360995"/>
                  <a:pt x="68447" y="292548"/>
                  <a:pt x="152880" y="292548"/>
                </a:cubicBezTo>
                <a:lnTo>
                  <a:pt x="460393" y="292548"/>
                </a:lnTo>
                <a:close/>
              </a:path>
            </a:pathLst>
          </a:custGeom>
          <a:solidFill>
            <a:schemeClr val="bg1"/>
          </a:solidFill>
          <a:ln w="635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49" name="TextBox 48">
            <a:extLst>
              <a:ext uri="{FF2B5EF4-FFF2-40B4-BE49-F238E27FC236}">
                <a16:creationId xmlns:a16="http://schemas.microsoft.com/office/drawing/2014/main" id="{BFCFBB57-A833-4B55-B113-07717659CA4F}"/>
              </a:ext>
            </a:extLst>
          </p:cNvPr>
          <p:cNvSpPr txBox="1"/>
          <p:nvPr/>
        </p:nvSpPr>
        <p:spPr>
          <a:xfrm>
            <a:off x="2557191" y="4812714"/>
            <a:ext cx="2480177" cy="2092881"/>
          </a:xfrm>
          <a:prstGeom prst="rect">
            <a:avLst/>
          </a:prstGeom>
          <a:noFill/>
        </p:spPr>
        <p:txBody>
          <a:bodyPr wrap="square" rtlCol="0" anchor="ctr">
            <a:spAutoFit/>
          </a:bodyPr>
          <a:lstStyle/>
          <a:p>
            <a:pPr marL="0" lvl="1" algn="ctr"/>
            <a:r>
              <a:rPr lang="en-US" sz="1600" dirty="0">
                <a:latin typeface="Gill Sans MT" panose="020B0502020104020203" pitchFamily="34" charset="0"/>
              </a:rPr>
              <a:t>Pak China Joint Committee on the Economy-Technical Cooperation 2001 </a:t>
            </a:r>
          </a:p>
          <a:p>
            <a:pPr marL="0" lvl="1" algn="ctr"/>
            <a:r>
              <a:rPr lang="en-US" sz="1600" dirty="0">
                <a:latin typeface="Gill Sans MT" panose="020B0502020104020203" pitchFamily="34" charset="0"/>
              </a:rPr>
              <a:t>Agreements in Trade, Communication and Energy 2004</a:t>
            </a:r>
          </a:p>
          <a:p>
            <a:pPr marL="0" lvl="1" algn="ctr"/>
            <a:endParaRPr lang="en-US" dirty="0">
              <a:latin typeface="Gill Sans MT" panose="020B0502020104020203" pitchFamily="34" charset="0"/>
            </a:endParaRPr>
          </a:p>
          <a:p>
            <a:pPr algn="ctr"/>
            <a:r>
              <a:rPr lang="en-US" altLang="ko-KR" sz="1600" b="1" dirty="0">
                <a:solidFill>
                  <a:schemeClr val="tx1">
                    <a:lumMod val="75000"/>
                    <a:lumOff val="25000"/>
                  </a:schemeClr>
                </a:solidFill>
                <a:cs typeface="Arial" pitchFamily="34" charset="0"/>
              </a:rPr>
              <a:t> </a:t>
            </a:r>
            <a:endParaRPr lang="ko-KR" altLang="en-US" sz="1600" b="1" dirty="0">
              <a:solidFill>
                <a:schemeClr val="tx1">
                  <a:lumMod val="75000"/>
                  <a:lumOff val="25000"/>
                </a:schemeClr>
              </a:solidFill>
              <a:cs typeface="Arial" pitchFamily="34" charset="0"/>
            </a:endParaRPr>
          </a:p>
        </p:txBody>
      </p:sp>
      <p:sp>
        <p:nvSpPr>
          <p:cNvPr id="51" name="Rounded Rectangle 8">
            <a:extLst>
              <a:ext uri="{FF2B5EF4-FFF2-40B4-BE49-F238E27FC236}">
                <a16:creationId xmlns:a16="http://schemas.microsoft.com/office/drawing/2014/main" id="{EC1CFBF9-31B9-4B51-B563-E0A831CB16CA}"/>
              </a:ext>
            </a:extLst>
          </p:cNvPr>
          <p:cNvSpPr/>
          <p:nvPr/>
        </p:nvSpPr>
        <p:spPr>
          <a:xfrm>
            <a:off x="6475195" y="4278002"/>
            <a:ext cx="1875812" cy="1832222"/>
          </a:xfrm>
          <a:custGeom>
            <a:avLst/>
            <a:gdLst/>
            <a:ahLst/>
            <a:cxnLst/>
            <a:rect l="l" t="t" r="r" b="b"/>
            <a:pathLst>
              <a:path w="1260140" h="1872209">
                <a:moveTo>
                  <a:pt x="630071" y="0"/>
                </a:moveTo>
                <a:lnTo>
                  <a:pt x="799749" y="292548"/>
                </a:lnTo>
                <a:lnTo>
                  <a:pt x="1107260" y="292548"/>
                </a:lnTo>
                <a:cubicBezTo>
                  <a:pt x="1191693" y="292548"/>
                  <a:pt x="1260140" y="360995"/>
                  <a:pt x="1260140" y="445428"/>
                </a:cubicBezTo>
                <a:lnTo>
                  <a:pt x="1260140" y="1719329"/>
                </a:lnTo>
                <a:cubicBezTo>
                  <a:pt x="1260140" y="1803762"/>
                  <a:pt x="1191693" y="1872209"/>
                  <a:pt x="1107260" y="1872209"/>
                </a:cubicBezTo>
                <a:lnTo>
                  <a:pt x="152880" y="1872209"/>
                </a:lnTo>
                <a:cubicBezTo>
                  <a:pt x="68447" y="1872209"/>
                  <a:pt x="0" y="1803762"/>
                  <a:pt x="0" y="1719329"/>
                </a:cubicBezTo>
                <a:lnTo>
                  <a:pt x="0" y="445428"/>
                </a:lnTo>
                <a:cubicBezTo>
                  <a:pt x="0" y="360995"/>
                  <a:pt x="68447" y="292548"/>
                  <a:pt x="152880" y="292548"/>
                </a:cubicBezTo>
                <a:lnTo>
                  <a:pt x="460393" y="292548"/>
                </a:lnTo>
                <a:close/>
              </a:path>
            </a:pathLst>
          </a:custGeom>
          <a:solidFill>
            <a:schemeClr val="bg1"/>
          </a:solidFill>
          <a:ln w="6350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endParaRPr>
          </a:p>
        </p:txBody>
      </p:sp>
      <p:sp>
        <p:nvSpPr>
          <p:cNvPr id="54" name="TextBox 53">
            <a:extLst>
              <a:ext uri="{FF2B5EF4-FFF2-40B4-BE49-F238E27FC236}">
                <a16:creationId xmlns:a16="http://schemas.microsoft.com/office/drawing/2014/main" id="{D7D71F56-67D1-4CAC-90E3-5B5D2C38BDE7}"/>
              </a:ext>
            </a:extLst>
          </p:cNvPr>
          <p:cNvSpPr txBox="1"/>
          <p:nvPr/>
        </p:nvSpPr>
        <p:spPr>
          <a:xfrm>
            <a:off x="6703757" y="4868414"/>
            <a:ext cx="1421328" cy="923330"/>
          </a:xfrm>
          <a:prstGeom prst="rect">
            <a:avLst/>
          </a:prstGeom>
          <a:noFill/>
        </p:spPr>
        <p:txBody>
          <a:bodyPr wrap="square" rtlCol="0">
            <a:spAutoFit/>
          </a:bodyPr>
          <a:lstStyle/>
          <a:p>
            <a:pPr algn="ctr"/>
            <a:r>
              <a:rPr lang="en-US" altLang="ko-KR" dirty="0">
                <a:solidFill>
                  <a:schemeClr val="tx1">
                    <a:lumMod val="75000"/>
                    <a:lumOff val="25000"/>
                  </a:schemeClr>
                </a:solidFill>
                <a:latin typeface="Gill Sans MT" panose="020B0502020104020203" pitchFamily="34" charset="0"/>
                <a:cs typeface="Arial" pitchFamily="34" charset="0"/>
              </a:rPr>
              <a:t>CPFTA-1</a:t>
            </a:r>
          </a:p>
          <a:p>
            <a:pPr algn="ctr"/>
            <a:r>
              <a:rPr lang="en-US" altLang="ko-KR" dirty="0">
                <a:solidFill>
                  <a:schemeClr val="tx1">
                    <a:lumMod val="75000"/>
                    <a:lumOff val="25000"/>
                  </a:schemeClr>
                </a:solidFill>
                <a:latin typeface="Gill Sans MT" panose="020B0502020104020203" pitchFamily="34" charset="0"/>
                <a:cs typeface="Arial" pitchFamily="34" charset="0"/>
              </a:rPr>
              <a:t>2239 tariff lines</a:t>
            </a:r>
            <a:endParaRPr lang="ko-KR" altLang="en-US" dirty="0">
              <a:solidFill>
                <a:schemeClr val="tx1">
                  <a:lumMod val="75000"/>
                  <a:lumOff val="25000"/>
                </a:schemeClr>
              </a:solidFill>
              <a:latin typeface="Gill Sans MT" panose="020B0502020104020203" pitchFamily="34" charset="0"/>
              <a:cs typeface="Arial" pitchFamily="34" charset="0"/>
            </a:endParaRPr>
          </a:p>
        </p:txBody>
      </p:sp>
      <p:pic>
        <p:nvPicPr>
          <p:cNvPr id="40" name="Picture 39">
            <a:extLst>
              <a:ext uri="{FF2B5EF4-FFF2-40B4-BE49-F238E27FC236}">
                <a16:creationId xmlns:a16="http://schemas.microsoft.com/office/drawing/2014/main" id="{BCC9AC8D-1FB9-4E31-9BB6-13F15ABBE5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4836" y="125951"/>
            <a:ext cx="1390937" cy="1112748"/>
          </a:xfrm>
          <a:prstGeom prst="rect">
            <a:avLst/>
          </a:prstGeom>
        </p:spPr>
      </p:pic>
      <p:pic>
        <p:nvPicPr>
          <p:cNvPr id="41" name="Picture 4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73" y="57457"/>
            <a:ext cx="1136282" cy="1136282"/>
          </a:xfrm>
          <a:prstGeom prst="rect">
            <a:avLst/>
          </a:prstGeom>
        </p:spPr>
      </p:pic>
    </p:spTree>
    <p:extLst>
      <p:ext uri="{BB962C8B-B14F-4D97-AF65-F5344CB8AC3E}">
        <p14:creationId xmlns:p14="http://schemas.microsoft.com/office/powerpoint/2010/main" val="3167757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146388"/>
          </a:xfrm>
          <a:prstGeom prst="rect">
            <a:avLst/>
          </a:prstGeom>
        </p:spPr>
      </p:pic>
      <p:sp>
        <p:nvSpPr>
          <p:cNvPr id="6" name="Title 1">
            <a:extLst>
              <a:ext uri="{FF2B5EF4-FFF2-40B4-BE49-F238E27FC236}">
                <a16:creationId xmlns:a16="http://schemas.microsoft.com/office/drawing/2014/main" id="{2BBA18EF-8AED-4FF5-980C-EE849C81E899}"/>
              </a:ext>
            </a:extLst>
          </p:cNvPr>
          <p:cNvSpPr txBox="1">
            <a:spLocks/>
          </p:cNvSpPr>
          <p:nvPr/>
        </p:nvSpPr>
        <p:spPr>
          <a:xfrm>
            <a:off x="1794804" y="189480"/>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Historical Trend</a:t>
            </a:r>
            <a:endParaRPr lang="en-US" sz="3200" dirty="0"/>
          </a:p>
        </p:txBody>
      </p:sp>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838200" y="765483"/>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endParaRPr lang="en-US" sz="1800" dirty="0">
              <a:latin typeface="Gill Sans MT" panose="020B0502020104020203" pitchFamily="34" charset="0"/>
            </a:endParaRPr>
          </a:p>
        </p:txBody>
      </p:sp>
      <p:graphicFrame>
        <p:nvGraphicFramePr>
          <p:cNvPr id="4" name="Chart 3"/>
          <p:cNvGraphicFramePr/>
          <p:nvPr>
            <p:extLst>
              <p:ext uri="{D42A27DB-BD31-4B8C-83A1-F6EECF244321}">
                <p14:modId xmlns:p14="http://schemas.microsoft.com/office/powerpoint/2010/main" val="3835822365"/>
              </p:ext>
            </p:extLst>
          </p:nvPr>
        </p:nvGraphicFramePr>
        <p:xfrm>
          <a:off x="708338" y="1082505"/>
          <a:ext cx="10645461" cy="4893292"/>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3282552" y="1529198"/>
            <a:ext cx="5845639" cy="646331"/>
          </a:xfrm>
          <a:prstGeom prst="rect">
            <a:avLst/>
          </a:prstGeom>
        </p:spPr>
        <p:txBody>
          <a:bodyPr wrap="none">
            <a:spAutoFit/>
          </a:bodyPr>
          <a:lstStyle/>
          <a:p>
            <a:pPr algn="just">
              <a:lnSpc>
                <a:spcPct val="150000"/>
              </a:lnSpc>
              <a:spcAft>
                <a:spcPts val="800"/>
              </a:spcAft>
            </a:pPr>
            <a:r>
              <a:rPr lang="en-US" sz="2400" b="1" dirty="0">
                <a:effectLst/>
                <a:latin typeface="Gill Sans MT" panose="020B0502020104020203" pitchFamily="34" charset="0"/>
                <a:ea typeface="Calibri" panose="020F0502020204030204" pitchFamily="34" charset="0"/>
                <a:cs typeface="Times New Roman" panose="02020603050405020304" pitchFamily="18" charset="0"/>
              </a:rPr>
              <a:t>Pakistan China Bilateral Trade Scenario</a:t>
            </a:r>
            <a:endParaRPr lang="en-US" sz="2400" dirty="0">
              <a:effectLst/>
              <a:latin typeface="Gill Sans MT" panose="020B0502020104020203"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BCC9AC8D-1FB9-4E31-9BB6-13F15ABBE5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12889" y="169720"/>
            <a:ext cx="1285616" cy="1028492"/>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173" y="57457"/>
            <a:ext cx="1053891" cy="1053891"/>
          </a:xfrm>
          <a:prstGeom prst="rect">
            <a:avLst/>
          </a:prstGeom>
        </p:spPr>
      </p:pic>
      <p:sp>
        <p:nvSpPr>
          <p:cNvPr id="3" name="TextBox 2"/>
          <p:cNvSpPr txBox="1"/>
          <p:nvPr/>
        </p:nvSpPr>
        <p:spPr>
          <a:xfrm>
            <a:off x="689317" y="6325733"/>
            <a:ext cx="3573194" cy="369332"/>
          </a:xfrm>
          <a:prstGeom prst="rect">
            <a:avLst/>
          </a:prstGeom>
          <a:noFill/>
        </p:spPr>
        <p:txBody>
          <a:bodyPr wrap="square" rtlCol="0">
            <a:spAutoFit/>
          </a:bodyPr>
          <a:lstStyle/>
          <a:p>
            <a:r>
              <a:rPr lang="en-US" b="1" dirty="0">
                <a:latin typeface="Gill Sans MT" panose="020B0502020104020203" pitchFamily="34" charset="0"/>
              </a:rPr>
              <a:t>Source: State Bank of Pakistan</a:t>
            </a:r>
          </a:p>
        </p:txBody>
      </p:sp>
    </p:spTree>
    <p:extLst>
      <p:ext uri="{BB962C8B-B14F-4D97-AF65-F5344CB8AC3E}">
        <p14:creationId xmlns:p14="http://schemas.microsoft.com/office/powerpoint/2010/main" val="3163668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7104185"/>
          </a:xfrm>
          <a:prstGeom prst="rect">
            <a:avLst/>
          </a:prstGeom>
        </p:spPr>
      </p:pic>
      <p:sp>
        <p:nvSpPr>
          <p:cNvPr id="6" name="Title 1">
            <a:extLst>
              <a:ext uri="{FF2B5EF4-FFF2-40B4-BE49-F238E27FC236}">
                <a16:creationId xmlns:a16="http://schemas.microsoft.com/office/drawing/2014/main" id="{2BBA18EF-8AED-4FF5-980C-EE849C81E899}"/>
              </a:ext>
            </a:extLst>
          </p:cNvPr>
          <p:cNvSpPr txBox="1">
            <a:spLocks/>
          </p:cNvSpPr>
          <p:nvPr/>
        </p:nvSpPr>
        <p:spPr>
          <a:xfrm>
            <a:off x="1233249" y="193440"/>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Historical Trend</a:t>
            </a:r>
            <a:endParaRPr lang="en-US" sz="3200" dirty="0"/>
          </a:p>
        </p:txBody>
      </p:sp>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838200" y="765483"/>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endParaRPr lang="en-US" sz="1800" dirty="0">
              <a:latin typeface="Gill Sans MT" panose="020B0502020104020203" pitchFamily="34" charset="0"/>
            </a:endParaRPr>
          </a:p>
        </p:txBody>
      </p:sp>
      <p:graphicFrame>
        <p:nvGraphicFramePr>
          <p:cNvPr id="8" name="Chart 7"/>
          <p:cNvGraphicFramePr/>
          <p:nvPr>
            <p:extLst>
              <p:ext uri="{D42A27DB-BD31-4B8C-83A1-F6EECF244321}">
                <p14:modId xmlns:p14="http://schemas.microsoft.com/office/powerpoint/2010/main" val="4117775868"/>
              </p:ext>
            </p:extLst>
          </p:nvPr>
        </p:nvGraphicFramePr>
        <p:xfrm>
          <a:off x="618186" y="1313646"/>
          <a:ext cx="10735614" cy="4841288"/>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3688863" y="717210"/>
            <a:ext cx="4376391" cy="646331"/>
          </a:xfrm>
          <a:prstGeom prst="rect">
            <a:avLst/>
          </a:prstGeom>
        </p:spPr>
        <p:txBody>
          <a:bodyPr wrap="none">
            <a:spAutoFit/>
          </a:bodyPr>
          <a:lstStyle/>
          <a:p>
            <a:pPr algn="just">
              <a:lnSpc>
                <a:spcPct val="150000"/>
              </a:lnSpc>
              <a:spcAft>
                <a:spcPts val="800"/>
              </a:spcAft>
            </a:pPr>
            <a:r>
              <a:rPr lang="en-US" sz="2400" b="1" dirty="0">
                <a:effectLst/>
                <a:latin typeface="Gill Sans MT" panose="020B0502020104020203" pitchFamily="34" charset="0"/>
                <a:ea typeface="Calibri" panose="020F0502020204030204" pitchFamily="34" charset="0"/>
                <a:cs typeface="Times New Roman" panose="02020603050405020304" pitchFamily="18" charset="0"/>
              </a:rPr>
              <a:t>Pakistan China Trade Growth</a:t>
            </a: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73" y="57457"/>
            <a:ext cx="1053891" cy="1053891"/>
          </a:xfrm>
          <a:prstGeom prst="rect">
            <a:avLst/>
          </a:prstGeom>
        </p:spPr>
      </p:pic>
      <p:pic>
        <p:nvPicPr>
          <p:cNvPr id="11" name="Picture 10">
            <a:extLst>
              <a:ext uri="{FF2B5EF4-FFF2-40B4-BE49-F238E27FC236}">
                <a16:creationId xmlns:a16="http://schemas.microsoft.com/office/drawing/2014/main" id="{BCC9AC8D-1FB9-4E31-9BB6-13F15ABBE52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10992" y="119594"/>
            <a:ext cx="1285616" cy="1028492"/>
          </a:xfrm>
          <a:prstGeom prst="rect">
            <a:avLst/>
          </a:prstGeom>
        </p:spPr>
      </p:pic>
      <p:sp>
        <p:nvSpPr>
          <p:cNvPr id="12" name="TextBox 2"/>
          <p:cNvSpPr txBox="1"/>
          <p:nvPr/>
        </p:nvSpPr>
        <p:spPr>
          <a:xfrm>
            <a:off x="440788" y="6381461"/>
            <a:ext cx="3573194"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a:latin typeface="Gill Sans MT" panose="020B0502020104020203" pitchFamily="34" charset="0"/>
              </a:rPr>
              <a:t>Source: State Bank of Pakistan</a:t>
            </a:r>
          </a:p>
        </p:txBody>
      </p:sp>
    </p:spTree>
    <p:extLst>
      <p:ext uri="{BB962C8B-B14F-4D97-AF65-F5344CB8AC3E}">
        <p14:creationId xmlns:p14="http://schemas.microsoft.com/office/powerpoint/2010/main" val="212937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44826" cy="7132319"/>
          </a:xfrm>
          <a:prstGeom prst="rect">
            <a:avLst/>
          </a:prstGeom>
        </p:spPr>
      </p:pic>
      <p:sp>
        <p:nvSpPr>
          <p:cNvPr id="6" name="Title 1">
            <a:extLst>
              <a:ext uri="{FF2B5EF4-FFF2-40B4-BE49-F238E27FC236}">
                <a16:creationId xmlns:a16="http://schemas.microsoft.com/office/drawing/2014/main" id="{2BBA18EF-8AED-4FF5-980C-EE849C81E899}"/>
              </a:ext>
            </a:extLst>
          </p:cNvPr>
          <p:cNvSpPr txBox="1">
            <a:spLocks/>
          </p:cNvSpPr>
          <p:nvPr/>
        </p:nvSpPr>
        <p:spPr>
          <a:xfrm>
            <a:off x="1210553" y="202544"/>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Historical Trend</a:t>
            </a:r>
            <a:endParaRPr lang="en-US" sz="3200" dirty="0"/>
          </a:p>
        </p:txBody>
      </p:sp>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838200" y="765483"/>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endParaRPr lang="en-US" sz="1800" dirty="0">
              <a:latin typeface="Gill Sans MT" panose="020B0502020104020203" pitchFamily="34" charset="0"/>
            </a:endParaRPr>
          </a:p>
        </p:txBody>
      </p:sp>
      <p:graphicFrame>
        <p:nvGraphicFramePr>
          <p:cNvPr id="10" name="Chart 9"/>
          <p:cNvGraphicFramePr/>
          <p:nvPr>
            <p:extLst>
              <p:ext uri="{D42A27DB-BD31-4B8C-83A1-F6EECF244321}">
                <p14:modId xmlns:p14="http://schemas.microsoft.com/office/powerpoint/2010/main" val="3620321962"/>
              </p:ext>
            </p:extLst>
          </p:nvPr>
        </p:nvGraphicFramePr>
        <p:xfrm>
          <a:off x="360609" y="1120462"/>
          <a:ext cx="11333408" cy="542200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2651966" y="706027"/>
            <a:ext cx="7212424" cy="646331"/>
          </a:xfrm>
          <a:prstGeom prst="rect">
            <a:avLst/>
          </a:prstGeom>
        </p:spPr>
        <p:txBody>
          <a:bodyPr wrap="none">
            <a:spAutoFit/>
          </a:bodyPr>
          <a:lstStyle/>
          <a:p>
            <a:pPr algn="just">
              <a:lnSpc>
                <a:spcPct val="150000"/>
              </a:lnSpc>
              <a:spcAft>
                <a:spcPts val="800"/>
              </a:spcAft>
            </a:pPr>
            <a:r>
              <a:rPr lang="en-US" sz="2400" b="1" dirty="0">
                <a:effectLst/>
                <a:latin typeface="Gill Sans MT" panose="020B0502020104020203" pitchFamily="34" charset="0"/>
                <a:ea typeface="Calibri" panose="020F0502020204030204" pitchFamily="34" charset="0"/>
                <a:cs typeface="Times New Roman" panose="02020603050405020304" pitchFamily="18" charset="0"/>
              </a:rPr>
              <a:t>Pakistan's Exports to China - Major Contributors</a:t>
            </a:r>
            <a:endParaRPr lang="en-US" sz="2400" dirty="0">
              <a:effectLst/>
              <a:latin typeface="Gill Sans MT" panose="020B0502020104020203"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BCC9AC8D-1FB9-4E31-9BB6-13F15ABBE5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09095" y="-6078"/>
            <a:ext cx="1489410" cy="1191527"/>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173" y="57457"/>
            <a:ext cx="1053891" cy="1053891"/>
          </a:xfrm>
          <a:prstGeom prst="rect">
            <a:avLst/>
          </a:prstGeom>
        </p:spPr>
      </p:pic>
      <p:sp>
        <p:nvSpPr>
          <p:cNvPr id="12" name="TextBox 2"/>
          <p:cNvSpPr txBox="1"/>
          <p:nvPr/>
        </p:nvSpPr>
        <p:spPr>
          <a:xfrm>
            <a:off x="554189" y="6488668"/>
            <a:ext cx="3573194"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a:latin typeface="Gill Sans MT" panose="020B0502020104020203" pitchFamily="34" charset="0"/>
              </a:rPr>
              <a:t>Source: State Bank of Pakistan</a:t>
            </a:r>
          </a:p>
        </p:txBody>
      </p:sp>
    </p:spTree>
    <p:extLst>
      <p:ext uri="{BB962C8B-B14F-4D97-AF65-F5344CB8AC3E}">
        <p14:creationId xmlns:p14="http://schemas.microsoft.com/office/powerpoint/2010/main" val="1644712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6908" cy="7132320"/>
          </a:xfrm>
          <a:prstGeom prst="rect">
            <a:avLst/>
          </a:prstGeom>
        </p:spPr>
      </p:pic>
      <p:sp>
        <p:nvSpPr>
          <p:cNvPr id="6" name="Title 1">
            <a:extLst>
              <a:ext uri="{FF2B5EF4-FFF2-40B4-BE49-F238E27FC236}">
                <a16:creationId xmlns:a16="http://schemas.microsoft.com/office/drawing/2014/main" id="{2BBA18EF-8AED-4FF5-980C-EE849C81E899}"/>
              </a:ext>
            </a:extLst>
          </p:cNvPr>
          <p:cNvSpPr txBox="1">
            <a:spLocks/>
          </p:cNvSpPr>
          <p:nvPr/>
        </p:nvSpPr>
        <p:spPr>
          <a:xfrm>
            <a:off x="1206858" y="197626"/>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Historical Trend</a:t>
            </a:r>
            <a:endParaRPr lang="en-US" sz="3200" dirty="0"/>
          </a:p>
        </p:txBody>
      </p:sp>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838200" y="765483"/>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endParaRPr lang="en-US" sz="1800" dirty="0">
              <a:latin typeface="Gill Sans MT" panose="020B0502020104020203" pitchFamily="34" charset="0"/>
            </a:endParaRPr>
          </a:p>
        </p:txBody>
      </p:sp>
      <p:graphicFrame>
        <p:nvGraphicFramePr>
          <p:cNvPr id="8" name="Chart 7"/>
          <p:cNvGraphicFramePr/>
          <p:nvPr>
            <p:extLst>
              <p:ext uri="{D42A27DB-BD31-4B8C-83A1-F6EECF244321}">
                <p14:modId xmlns:p14="http://schemas.microsoft.com/office/powerpoint/2010/main" val="3048258472"/>
              </p:ext>
            </p:extLst>
          </p:nvPr>
        </p:nvGraphicFramePr>
        <p:xfrm>
          <a:off x="373487" y="1449238"/>
          <a:ext cx="11410681" cy="4990199"/>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2180426" y="1543044"/>
            <a:ext cx="9040969" cy="461665"/>
          </a:xfrm>
          <a:prstGeom prst="rect">
            <a:avLst/>
          </a:prstGeom>
        </p:spPr>
        <p:txBody>
          <a:bodyPr wrap="square">
            <a:spAutoFit/>
          </a:bodyPr>
          <a:lstStyle/>
          <a:p>
            <a:r>
              <a:rPr lang="en-US" sz="2400" b="1" dirty="0">
                <a:effectLst/>
                <a:latin typeface="Gill Sans MT" panose="020B0502020104020203" pitchFamily="34" charset="0"/>
                <a:ea typeface="Calibri" panose="020F0502020204030204" pitchFamily="34" charset="0"/>
              </a:rPr>
              <a:t>Pakistan’s Exports to China- Product Growth Trend (CAGR)</a:t>
            </a:r>
            <a:endParaRPr lang="en-US" sz="2400" dirty="0">
              <a:latin typeface="Gill Sans MT" panose="020B0502020104020203" pitchFamily="34" charset="0"/>
            </a:endParaRPr>
          </a:p>
        </p:txBody>
      </p:sp>
      <p:pic>
        <p:nvPicPr>
          <p:cNvPr id="9" name="Picture 8">
            <a:extLst>
              <a:ext uri="{FF2B5EF4-FFF2-40B4-BE49-F238E27FC236}">
                <a16:creationId xmlns:a16="http://schemas.microsoft.com/office/drawing/2014/main" id="{BCC9AC8D-1FB9-4E31-9BB6-13F15ABBE5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01705" y="168836"/>
            <a:ext cx="1489410" cy="1191527"/>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173" y="57457"/>
            <a:ext cx="1053891" cy="1053891"/>
          </a:xfrm>
          <a:prstGeom prst="rect">
            <a:avLst/>
          </a:prstGeom>
        </p:spPr>
      </p:pic>
      <p:sp>
        <p:nvSpPr>
          <p:cNvPr id="12" name="TextBox 2"/>
          <p:cNvSpPr txBox="1"/>
          <p:nvPr/>
        </p:nvSpPr>
        <p:spPr>
          <a:xfrm>
            <a:off x="440788" y="6381461"/>
            <a:ext cx="3573194"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a:latin typeface="Gill Sans MT" panose="020B0502020104020203" pitchFamily="34" charset="0"/>
              </a:rPr>
              <a:t>Source: State Bank of Pakistan</a:t>
            </a:r>
          </a:p>
        </p:txBody>
      </p:sp>
    </p:spTree>
    <p:extLst>
      <p:ext uri="{BB962C8B-B14F-4D97-AF65-F5344CB8AC3E}">
        <p14:creationId xmlns:p14="http://schemas.microsoft.com/office/powerpoint/2010/main" val="745993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132320"/>
          </a:xfrm>
          <a:prstGeom prst="rect">
            <a:avLst/>
          </a:prstGeom>
        </p:spPr>
      </p:pic>
      <p:sp>
        <p:nvSpPr>
          <p:cNvPr id="6" name="Title 1">
            <a:extLst>
              <a:ext uri="{FF2B5EF4-FFF2-40B4-BE49-F238E27FC236}">
                <a16:creationId xmlns:a16="http://schemas.microsoft.com/office/drawing/2014/main" id="{2BBA18EF-8AED-4FF5-980C-EE849C81E899}"/>
              </a:ext>
            </a:extLst>
          </p:cNvPr>
          <p:cNvSpPr txBox="1">
            <a:spLocks/>
          </p:cNvSpPr>
          <p:nvPr/>
        </p:nvSpPr>
        <p:spPr>
          <a:xfrm>
            <a:off x="1260231" y="272606"/>
            <a:ext cx="10515600" cy="763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1"/>
                </a:solidFill>
                <a:latin typeface="Gill Sans MT" panose="020B0502020104020203" pitchFamily="34" charset="0"/>
                <a:ea typeface="+mj-ea"/>
                <a:cs typeface="+mj-cs"/>
              </a:defRPr>
            </a:lvl1pPr>
          </a:lstStyle>
          <a:p>
            <a:r>
              <a:rPr lang="en-US" sz="3200" dirty="0">
                <a:solidFill>
                  <a:srgbClr val="002060"/>
                </a:solidFill>
              </a:rPr>
              <a:t>Objective</a:t>
            </a:r>
            <a:endParaRPr lang="en-US" sz="3200" dirty="0"/>
          </a:p>
        </p:txBody>
      </p:sp>
      <p:sp>
        <p:nvSpPr>
          <p:cNvPr id="7" name="Content Placeholder 2">
            <a:extLst>
              <a:ext uri="{FF2B5EF4-FFF2-40B4-BE49-F238E27FC236}">
                <a16:creationId xmlns:a16="http://schemas.microsoft.com/office/drawing/2014/main" id="{EBEBF957-8849-4F81-A0F5-3F3E1377FC5E}"/>
              </a:ext>
            </a:extLst>
          </p:cNvPr>
          <p:cNvSpPr txBox="1">
            <a:spLocks/>
          </p:cNvSpPr>
          <p:nvPr/>
        </p:nvSpPr>
        <p:spPr>
          <a:xfrm>
            <a:off x="645017" y="1113213"/>
            <a:ext cx="10515600" cy="4794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endParaRPr lang="en-US" sz="2200" dirty="0"/>
          </a:p>
          <a:p>
            <a:pPr>
              <a:buFont typeface="Wingdings" panose="05000000000000000000" pitchFamily="2" charset="2"/>
              <a:buChar char="§"/>
            </a:pPr>
            <a:r>
              <a:rPr lang="en-US" dirty="0">
                <a:latin typeface="Gill Sans MT" panose="020B0502020104020203" pitchFamily="34" charset="0"/>
              </a:rPr>
              <a:t>To evaluate the impact of the Pakistan-China FTA on Pakistan’s sector-wise exports</a:t>
            </a:r>
          </a:p>
          <a:p>
            <a:pPr>
              <a:buFont typeface="Wingdings" panose="05000000000000000000" pitchFamily="2" charset="2"/>
              <a:buChar char="§"/>
            </a:pPr>
            <a:r>
              <a:rPr lang="en-US" dirty="0">
                <a:latin typeface="Gill Sans MT" panose="020B0502020104020203" pitchFamily="34" charset="0"/>
              </a:rPr>
              <a:t>Each sector (treatment and control group) is analyzed in the pre-CPFTA and post- CPFTA time period</a:t>
            </a:r>
          </a:p>
          <a:p>
            <a:pPr>
              <a:buFont typeface="Wingdings" panose="05000000000000000000" pitchFamily="2" charset="2"/>
              <a:buChar char="§"/>
            </a:pPr>
            <a:r>
              <a:rPr lang="en-US" dirty="0">
                <a:latin typeface="Gill Sans MT" panose="020B0502020104020203" pitchFamily="34" charset="0"/>
              </a:rPr>
              <a:t>The study examines the inter-sector-wise benefits by comparing each sector with a control group, which includes all other sectors that have been granted concessions in the CPFTA</a:t>
            </a:r>
          </a:p>
          <a:p>
            <a:pPr lvl="1">
              <a:buFont typeface="Wingdings" panose="05000000000000000000" pitchFamily="2" charset="2"/>
              <a:buChar char="§"/>
            </a:pPr>
            <a:endParaRPr lang="en-US" sz="32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a:p>
            <a:pPr lvl="1">
              <a:buFont typeface="Wingdings" panose="05000000000000000000" pitchFamily="2" charset="2"/>
              <a:buChar char="§"/>
            </a:pPr>
            <a:endParaRPr lang="en-US" sz="1800" dirty="0">
              <a:latin typeface="Gill Sans MT" panose="020B0502020104020203" pitchFamily="34" charset="0"/>
            </a:endParaRPr>
          </a:p>
        </p:txBody>
      </p:sp>
      <p:pic>
        <p:nvPicPr>
          <p:cNvPr id="4" name="Picture 3">
            <a:extLst>
              <a:ext uri="{FF2B5EF4-FFF2-40B4-BE49-F238E27FC236}">
                <a16:creationId xmlns:a16="http://schemas.microsoft.com/office/drawing/2014/main" id="{BCC9AC8D-1FB9-4E31-9BB6-13F15ABBE5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9095" y="220709"/>
            <a:ext cx="1489410" cy="119152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73" y="57457"/>
            <a:ext cx="1053891" cy="1053891"/>
          </a:xfrm>
          <a:prstGeom prst="rect">
            <a:avLst/>
          </a:prstGeom>
        </p:spPr>
      </p:pic>
    </p:spTree>
    <p:extLst>
      <p:ext uri="{BB962C8B-B14F-4D97-AF65-F5344CB8AC3E}">
        <p14:creationId xmlns:p14="http://schemas.microsoft.com/office/powerpoint/2010/main" val="2946584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5432</TotalTime>
  <Words>2146</Words>
  <Application>Microsoft Office PowerPoint</Application>
  <PresentationFormat>Widescreen</PresentationFormat>
  <Paragraphs>872</Paragraphs>
  <Slides>23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Cambria Math</vt:lpstr>
      <vt:lpstr>Gill Sans MT</vt:lpstr>
      <vt:lpstr>Wingdings</vt:lpstr>
      <vt:lpstr>Office Theme</vt:lpstr>
      <vt:lpstr>PowerPoint Presentation</vt:lpstr>
      <vt:lpstr> 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Sector-wise Recommendations</vt:lpstr>
      <vt:lpstr>Sector-wise Recommendations</vt:lpstr>
      <vt:lpstr>STAKEHOLDERS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Jazib Mumtaz;amina Qureshi</dc:creator>
  <cp:lastModifiedBy>Afshan Uroos</cp:lastModifiedBy>
  <cp:revision>86</cp:revision>
  <dcterms:created xsi:type="dcterms:W3CDTF">2022-06-22T07:29:15Z</dcterms:created>
  <dcterms:modified xsi:type="dcterms:W3CDTF">2022-07-04T05:28:54Z</dcterms:modified>
</cp:coreProperties>
</file>